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8" r:id="rId7"/>
    <p:sldId id="259" r:id="rId8"/>
    <p:sldId id="275" r:id="rId9"/>
    <p:sldId id="273" r:id="rId10"/>
    <p:sldId id="267" r:id="rId11"/>
    <p:sldId id="276" r:id="rId12"/>
  </p:sldIdLst>
  <p:sldSz cx="9144000" cy="5143500" type="screen16x9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ik, Joachim" initials="JJ" lastIdx="0" clrIdx="0">
    <p:extLst>
      <p:ext uri="{19B8F6BF-5375-455C-9EA6-DF929625EA0E}">
        <p15:presenceInfo xmlns:p15="http://schemas.microsoft.com/office/powerpoint/2012/main" userId="S-1-5-21-1768715921-1766330745-879972363-5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7D2"/>
    <a:srgbClr val="DCC8A0"/>
    <a:srgbClr val="143769"/>
    <a:srgbClr val="E6A046"/>
    <a:srgbClr val="E67800"/>
    <a:srgbClr val="C89664"/>
    <a:srgbClr val="8C5028"/>
    <a:srgbClr val="A0B4D2"/>
    <a:srgbClr val="5A78A0"/>
    <a:srgbClr val="EBC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B92FE-FD55-430F-A26F-4FB644D620FF}" v="4" dt="2020-04-02T08:58:01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7921" autoAdjust="0"/>
  </p:normalViewPr>
  <p:slideViewPr>
    <p:cSldViewPr snapToGrid="0">
      <p:cViewPr varScale="1">
        <p:scale>
          <a:sx n="163" d="100"/>
          <a:sy n="163" d="100"/>
        </p:scale>
        <p:origin x="150" y="2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>
        <p:scale>
          <a:sx n="60" d="100"/>
          <a:sy n="60" d="100"/>
        </p:scale>
        <p:origin x="-1554" y="-64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C65DCB50-4665-464B-9505-997E46405841}" type="datetimeFigureOut">
              <a:rPr lang="de-DE" smtClean="0"/>
              <a:pPr/>
              <a:t>09.09.2020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A3595653-95F7-4B73-9017-3B425790013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983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FCB5B4-ED03-4C61-BC41-56011C38DC3B}" type="datetimeFigureOut">
              <a:rPr lang="de-DE"/>
              <a:pPr>
                <a:defRPr/>
              </a:pPr>
              <a:t>09.09.2020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76214" y="4343400"/>
            <a:ext cx="6505575" cy="4114800"/>
          </a:xfrm>
          <a:prstGeom prst="rect">
            <a:avLst/>
          </a:prstGeom>
        </p:spPr>
        <p:txBody>
          <a:bodyPr vert="horz" lIns="91431" tIns="45716" rIns="91431" bIns="45716" rtlCol="0">
            <a:normAutofit/>
          </a:bodyPr>
          <a:lstStyle/>
          <a:p>
            <a:pPr lvl="0"/>
            <a:r>
              <a:rPr lang="de-DE" noProof="0" dirty="0"/>
              <a:t>Textmasterformate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CB425AE-21F6-42D1-A062-754AB1D06F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10099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76213" indent="-176213" algn="l" rtl="0" fontAlgn="base">
      <a:spcBef>
        <a:spcPct val="30000"/>
      </a:spcBef>
      <a:spcAft>
        <a:spcPct val="0"/>
      </a:spcAft>
      <a:buFont typeface="Wingdings" pitchFamily="2" charset="2"/>
      <a:buChar char="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363538" indent="-187325" algn="l" rtl="0" fontAlgn="base">
      <a:spcBef>
        <a:spcPct val="30000"/>
      </a:spcBef>
      <a:spcAft>
        <a:spcPct val="0"/>
      </a:spcAft>
      <a:buFont typeface="Arial Narrow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39750" indent="-176213" algn="l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714375" indent="-174625" algn="l" rtl="0" fontAlgn="base">
      <a:spcBef>
        <a:spcPct val="30000"/>
      </a:spcBef>
      <a:spcAft>
        <a:spcPct val="0"/>
      </a:spcAft>
      <a:buFont typeface="Arial Narrow" pitchFamily="34" charset="0"/>
      <a:buChar char="–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28"/>
          <p:cNvSpPr>
            <a:spLocks noChangeArrowheads="1"/>
          </p:cNvSpPr>
          <p:nvPr userDrawn="1"/>
        </p:nvSpPr>
        <p:spPr bwMode="auto">
          <a:xfrm>
            <a:off x="0" y="0"/>
            <a:ext cx="9145588" cy="348445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pic>
        <p:nvPicPr>
          <p:cNvPr id="43" name="Picture 32" descr="ppt_tite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-25823" b="29976"/>
          <a:stretch/>
        </p:blipFill>
        <p:spPr bwMode="auto">
          <a:xfrm>
            <a:off x="-1588" y="2016000"/>
            <a:ext cx="91455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24" descr="wm_pos2_400%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5138" y="3219340"/>
            <a:ext cx="1970088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Datumsplatzhalter 6"/>
          <p:cNvSpPr>
            <a:spLocks noGrp="1"/>
          </p:cNvSpPr>
          <p:nvPr>
            <p:ph type="dt" sz="half" idx="10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364CEC4-B4B0-4368-B64F-6E5908EE6296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46" name="Foliennummernplatzhalter 7"/>
          <p:cNvSpPr>
            <a:spLocks noGrp="1"/>
          </p:cNvSpPr>
          <p:nvPr>
            <p:ph type="sldNum" sz="quarter" idx="11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47" name="Fußzeilenplatzhalter 8"/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  <p:sp>
        <p:nvSpPr>
          <p:cNvPr id="48" name="Titel 1"/>
          <p:cNvSpPr>
            <a:spLocks noGrp="1"/>
          </p:cNvSpPr>
          <p:nvPr>
            <p:ph type="ctrTitle"/>
          </p:nvPr>
        </p:nvSpPr>
        <p:spPr>
          <a:xfrm>
            <a:off x="358775" y="3744000"/>
            <a:ext cx="8426450" cy="369332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9" name="Untertitel 2"/>
          <p:cNvSpPr>
            <a:spLocks noGrp="1"/>
          </p:cNvSpPr>
          <p:nvPr>
            <p:ph type="subTitle" idx="1"/>
          </p:nvPr>
        </p:nvSpPr>
        <p:spPr>
          <a:xfrm>
            <a:off x="358775" y="4199167"/>
            <a:ext cx="8426450" cy="276999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50" name="Picture 11" descr="ppt_sg_weiß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298" y="1302514"/>
            <a:ext cx="1943827" cy="18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horizontal 4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/>
        </p:nvSpPr>
        <p:spPr bwMode="auto">
          <a:xfrm rot="16200000">
            <a:off x="6578997" y="-105965"/>
            <a:ext cx="692944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12" name="Rectangle 17"/>
          <p:cNvSpPr>
            <a:spLocks noChangeArrowheads="1"/>
          </p:cNvSpPr>
          <p:nvPr userDrawn="1"/>
        </p:nvSpPr>
        <p:spPr bwMode="auto">
          <a:xfrm rot="16200000">
            <a:off x="6578997" y="677466"/>
            <a:ext cx="692944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13" name="Rectangle 17"/>
          <p:cNvSpPr>
            <a:spLocks noChangeArrowheads="1"/>
          </p:cNvSpPr>
          <p:nvPr userDrawn="1"/>
        </p:nvSpPr>
        <p:spPr bwMode="auto">
          <a:xfrm rot="16200000">
            <a:off x="6578997" y="1460897"/>
            <a:ext cx="692944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 rot="16200000">
            <a:off x="6578997" y="2244329"/>
            <a:ext cx="692944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2586039" y="1448578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4" y="1407318"/>
            <a:ext cx="2020889" cy="692943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8" name="Textplatzhalter 19"/>
          <p:cNvSpPr>
            <a:spLocks noGrp="1"/>
          </p:cNvSpPr>
          <p:nvPr>
            <p:ph type="body" sz="quarter" idx="18"/>
          </p:nvPr>
        </p:nvSpPr>
        <p:spPr>
          <a:xfrm>
            <a:off x="2586039" y="2232009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9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358774" y="2190749"/>
            <a:ext cx="2020889" cy="692943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Textplatzhalter 19"/>
          <p:cNvSpPr>
            <a:spLocks noGrp="1"/>
          </p:cNvSpPr>
          <p:nvPr>
            <p:ph type="body" sz="quarter" idx="20"/>
          </p:nvPr>
        </p:nvSpPr>
        <p:spPr>
          <a:xfrm>
            <a:off x="2586039" y="3015440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2" name="Textplatzhalter 24"/>
          <p:cNvSpPr>
            <a:spLocks noGrp="1"/>
          </p:cNvSpPr>
          <p:nvPr>
            <p:ph type="body" sz="quarter" idx="21"/>
          </p:nvPr>
        </p:nvSpPr>
        <p:spPr>
          <a:xfrm>
            <a:off x="358774" y="2974181"/>
            <a:ext cx="2020889" cy="692943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4" name="Textplatzhalter 19"/>
          <p:cNvSpPr>
            <a:spLocks noGrp="1"/>
          </p:cNvSpPr>
          <p:nvPr>
            <p:ph type="body" sz="quarter" idx="22"/>
          </p:nvPr>
        </p:nvSpPr>
        <p:spPr>
          <a:xfrm>
            <a:off x="2586039" y="3798873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5" name="Textplatzhalter 24"/>
          <p:cNvSpPr>
            <a:spLocks noGrp="1"/>
          </p:cNvSpPr>
          <p:nvPr>
            <p:ph type="body" sz="quarter" idx="23"/>
          </p:nvPr>
        </p:nvSpPr>
        <p:spPr>
          <a:xfrm>
            <a:off x="358774" y="3757613"/>
            <a:ext cx="2020889" cy="692943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24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D9B47C2-B192-436C-B32E-F2E46B230323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25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26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horizontal 2fach Pfe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457826" y="2968229"/>
            <a:ext cx="917575" cy="1472803"/>
          </a:xfrm>
          <a:prstGeom prst="homePlate">
            <a:avLst>
              <a:gd name="adj" fmla="val 1488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5457826" y="1407319"/>
            <a:ext cx="917575" cy="1472804"/>
          </a:xfrm>
          <a:prstGeom prst="homePlate">
            <a:avLst>
              <a:gd name="adj" fmla="val 1488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1635126" y="1872069"/>
            <a:ext cx="4413250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1635126" y="3436180"/>
            <a:ext cx="4413250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9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357189" y="2974180"/>
            <a:ext cx="1085850" cy="1476376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07318"/>
            <a:ext cx="1084998" cy="147637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6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6491289" y="1407319"/>
            <a:ext cx="2293936" cy="30432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21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A849E2D-2490-4C20-88AF-B2F878F08894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22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23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horizontal 3fach Pfe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5457826" y="1408510"/>
            <a:ext cx="917575" cy="948928"/>
          </a:xfrm>
          <a:prstGeom prst="homePlate">
            <a:avLst>
              <a:gd name="adj" fmla="val 1488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11" name="AutoShape 10"/>
          <p:cNvSpPr>
            <a:spLocks noChangeArrowheads="1"/>
          </p:cNvSpPr>
          <p:nvPr userDrawn="1"/>
        </p:nvSpPr>
        <p:spPr bwMode="auto">
          <a:xfrm>
            <a:off x="5457826" y="2453879"/>
            <a:ext cx="917575" cy="950119"/>
          </a:xfrm>
          <a:prstGeom prst="homePlate">
            <a:avLst>
              <a:gd name="adj" fmla="val 1488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12" name="AutoShape 10"/>
          <p:cNvSpPr>
            <a:spLocks noChangeArrowheads="1"/>
          </p:cNvSpPr>
          <p:nvPr userDrawn="1"/>
        </p:nvSpPr>
        <p:spPr bwMode="auto">
          <a:xfrm>
            <a:off x="5457826" y="3500437"/>
            <a:ext cx="917575" cy="948929"/>
          </a:xfrm>
          <a:prstGeom prst="homePlate">
            <a:avLst>
              <a:gd name="adj" fmla="val 1488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1635126" y="1577959"/>
            <a:ext cx="4413250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07319"/>
            <a:ext cx="1084998" cy="951707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6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6491289" y="1407319"/>
            <a:ext cx="2293936" cy="30432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1635126" y="2623724"/>
            <a:ext cx="4413250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3" name="Textplatzhalter 24"/>
          <p:cNvSpPr>
            <a:spLocks noGrp="1"/>
          </p:cNvSpPr>
          <p:nvPr>
            <p:ph type="body" sz="quarter" idx="22"/>
          </p:nvPr>
        </p:nvSpPr>
        <p:spPr>
          <a:xfrm>
            <a:off x="358775" y="2453083"/>
            <a:ext cx="1084998" cy="951707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7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1635126" y="3669490"/>
            <a:ext cx="4413250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8" name="Textplatzhalter 24"/>
          <p:cNvSpPr>
            <a:spLocks noGrp="1"/>
          </p:cNvSpPr>
          <p:nvPr>
            <p:ph type="body" sz="quarter" idx="24"/>
          </p:nvPr>
        </p:nvSpPr>
        <p:spPr>
          <a:xfrm>
            <a:off x="358775" y="3498849"/>
            <a:ext cx="1084998" cy="951707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25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D7A05D-DBAB-4E80-9823-200D50141FBA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26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27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ChangeArrowheads="1"/>
          </p:cNvSpPr>
          <p:nvPr userDrawn="1"/>
        </p:nvSpPr>
        <p:spPr bwMode="auto">
          <a:xfrm>
            <a:off x="358775" y="1740694"/>
            <a:ext cx="1670050" cy="3007519"/>
          </a:xfrm>
          <a:prstGeom prst="rect">
            <a:avLst/>
          </a:prstGeom>
          <a:gradFill rotWithShape="1">
            <a:gsLst>
              <a:gs pos="0">
                <a:srgbClr val="D2D7D2"/>
              </a:gs>
              <a:gs pos="100000">
                <a:srgbClr val="D2D7D2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19" name="Line 7"/>
          <p:cNvSpPr>
            <a:spLocks noChangeShapeType="1"/>
          </p:cNvSpPr>
          <p:nvPr userDrawn="1"/>
        </p:nvSpPr>
        <p:spPr bwMode="auto">
          <a:xfrm>
            <a:off x="358775" y="1740694"/>
            <a:ext cx="842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20" name="Line 8"/>
          <p:cNvSpPr>
            <a:spLocks noChangeShapeType="1"/>
          </p:cNvSpPr>
          <p:nvPr userDrawn="1"/>
        </p:nvSpPr>
        <p:spPr bwMode="auto">
          <a:xfrm>
            <a:off x="358775" y="2743200"/>
            <a:ext cx="842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21" name="Line 9"/>
          <p:cNvSpPr>
            <a:spLocks noChangeShapeType="1"/>
          </p:cNvSpPr>
          <p:nvPr userDrawn="1"/>
        </p:nvSpPr>
        <p:spPr bwMode="auto">
          <a:xfrm>
            <a:off x="358775" y="3745706"/>
            <a:ext cx="842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22" name="Line 10"/>
          <p:cNvSpPr>
            <a:spLocks noChangeShapeType="1"/>
          </p:cNvSpPr>
          <p:nvPr userDrawn="1"/>
        </p:nvSpPr>
        <p:spPr bwMode="auto">
          <a:xfrm>
            <a:off x="358775" y="4748213"/>
            <a:ext cx="842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</a:endParaRP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2124075" y="1414463"/>
            <a:ext cx="2160587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3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4373564" y="1414463"/>
            <a:ext cx="2160586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6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6624639" y="1414463"/>
            <a:ext cx="2160587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8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6624638" y="1790700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0" name="Textplatzhalter 19"/>
          <p:cNvSpPr>
            <a:spLocks noGrp="1"/>
          </p:cNvSpPr>
          <p:nvPr>
            <p:ph type="body" sz="quarter" idx="22"/>
          </p:nvPr>
        </p:nvSpPr>
        <p:spPr>
          <a:xfrm>
            <a:off x="4373565" y="1790700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1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2124077" y="1790700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2" name="Textplatzhalter 19"/>
          <p:cNvSpPr>
            <a:spLocks noGrp="1"/>
          </p:cNvSpPr>
          <p:nvPr>
            <p:ph type="body" sz="quarter" idx="24"/>
          </p:nvPr>
        </p:nvSpPr>
        <p:spPr>
          <a:xfrm>
            <a:off x="6624638" y="2790831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3" name="Textplatzhalter 19"/>
          <p:cNvSpPr>
            <a:spLocks noGrp="1"/>
          </p:cNvSpPr>
          <p:nvPr>
            <p:ph type="body" sz="quarter" idx="25"/>
          </p:nvPr>
        </p:nvSpPr>
        <p:spPr>
          <a:xfrm>
            <a:off x="4373565" y="2790831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4" name="Textplatzhalter 19"/>
          <p:cNvSpPr>
            <a:spLocks noGrp="1"/>
          </p:cNvSpPr>
          <p:nvPr>
            <p:ph type="body" sz="quarter" idx="26"/>
          </p:nvPr>
        </p:nvSpPr>
        <p:spPr>
          <a:xfrm>
            <a:off x="2124077" y="2790831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5" name="Textplatzhalter 19"/>
          <p:cNvSpPr>
            <a:spLocks noGrp="1"/>
          </p:cNvSpPr>
          <p:nvPr>
            <p:ph type="body" sz="quarter" idx="27"/>
          </p:nvPr>
        </p:nvSpPr>
        <p:spPr>
          <a:xfrm>
            <a:off x="6624638" y="3793337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6" name="Textplatzhalter 19"/>
          <p:cNvSpPr>
            <a:spLocks noGrp="1"/>
          </p:cNvSpPr>
          <p:nvPr>
            <p:ph type="body" sz="quarter" idx="28"/>
          </p:nvPr>
        </p:nvSpPr>
        <p:spPr>
          <a:xfrm>
            <a:off x="4373565" y="3793337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7" name="Textplatzhalter 19"/>
          <p:cNvSpPr>
            <a:spLocks noGrp="1"/>
          </p:cNvSpPr>
          <p:nvPr>
            <p:ph type="body" sz="quarter" idx="29"/>
          </p:nvPr>
        </p:nvSpPr>
        <p:spPr>
          <a:xfrm>
            <a:off x="2124077" y="3793337"/>
            <a:ext cx="2160587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8" name="Textplatzhalter 24"/>
          <p:cNvSpPr>
            <a:spLocks noGrp="1"/>
          </p:cNvSpPr>
          <p:nvPr>
            <p:ph type="body" sz="quarter" idx="30"/>
          </p:nvPr>
        </p:nvSpPr>
        <p:spPr>
          <a:xfrm>
            <a:off x="362745" y="1872615"/>
            <a:ext cx="1532731" cy="73866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9" name="Textplatzhalter 24"/>
          <p:cNvSpPr>
            <a:spLocks noGrp="1"/>
          </p:cNvSpPr>
          <p:nvPr>
            <p:ph type="body" sz="quarter" idx="31"/>
          </p:nvPr>
        </p:nvSpPr>
        <p:spPr>
          <a:xfrm>
            <a:off x="362745" y="2875122"/>
            <a:ext cx="1532731" cy="73866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0" name="Textplatzhalter 24"/>
          <p:cNvSpPr>
            <a:spLocks noGrp="1"/>
          </p:cNvSpPr>
          <p:nvPr>
            <p:ph type="body" sz="quarter" idx="32"/>
          </p:nvPr>
        </p:nvSpPr>
        <p:spPr>
          <a:xfrm>
            <a:off x="362745" y="3877628"/>
            <a:ext cx="1532731" cy="73866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7" name="Datumsplatzhalter 26"/>
          <p:cNvSpPr>
            <a:spLocks noGrp="1"/>
          </p:cNvSpPr>
          <p:nvPr>
            <p:ph type="dt" sz="half" idx="33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9C0059D-89AB-4B21-B000-9C3D1DF379A4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28" name="Foliennummernplatzhalter 27"/>
          <p:cNvSpPr>
            <a:spLocks noGrp="1"/>
          </p:cNvSpPr>
          <p:nvPr>
            <p:ph type="sldNum" sz="quarter" idx="34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9" name="Fußzeilenplatzhalter 28"/>
          <p:cNvSpPr>
            <a:spLocks noGrp="1"/>
          </p:cNvSpPr>
          <p:nvPr>
            <p:ph type="ftr" sz="quarter" idx="35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kasten 3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14463"/>
            <a:ext cx="2734028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5" y="1962150"/>
            <a:ext cx="2734028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3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3204986" y="1414463"/>
            <a:ext cx="2734028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5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3204986" y="1962150"/>
            <a:ext cx="2734028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6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6051197" y="1414463"/>
            <a:ext cx="2734028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8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6051197" y="1962150"/>
            <a:ext cx="2734028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22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0861397-5F39-4149-B154-55E0B8B5137D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23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24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kasten 4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14463"/>
            <a:ext cx="2022475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5" y="196215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7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2493434" y="1414463"/>
            <a:ext cx="2022475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2493434" y="196215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9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4628092" y="1414463"/>
            <a:ext cx="2022475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4628092" y="196215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2" name="Textplatzhalter 24"/>
          <p:cNvSpPr>
            <a:spLocks noGrp="1"/>
          </p:cNvSpPr>
          <p:nvPr>
            <p:ph type="body" sz="quarter" idx="22"/>
          </p:nvPr>
        </p:nvSpPr>
        <p:spPr>
          <a:xfrm>
            <a:off x="6762751" y="1414463"/>
            <a:ext cx="2022475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6762751" y="196215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4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E7D0B0B-78B7-456B-92FC-9CB039FD0895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25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26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kasten 5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6" y="1414463"/>
            <a:ext cx="1595544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6" y="1962150"/>
            <a:ext cx="1595544" cy="1102866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9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2066502" y="1414463"/>
            <a:ext cx="1595544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2066502" y="1962150"/>
            <a:ext cx="1595544" cy="1102866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1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3774229" y="1414463"/>
            <a:ext cx="1595544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2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3774229" y="1962150"/>
            <a:ext cx="1595544" cy="1102866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3" name="Textplatzhalter 24"/>
          <p:cNvSpPr>
            <a:spLocks noGrp="1"/>
          </p:cNvSpPr>
          <p:nvPr>
            <p:ph type="body" sz="quarter" idx="22"/>
          </p:nvPr>
        </p:nvSpPr>
        <p:spPr>
          <a:xfrm>
            <a:off x="5481956" y="1414463"/>
            <a:ext cx="1595544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4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5481956" y="1962150"/>
            <a:ext cx="1595544" cy="1102866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5" name="Textplatzhalter 24"/>
          <p:cNvSpPr>
            <a:spLocks noGrp="1"/>
          </p:cNvSpPr>
          <p:nvPr>
            <p:ph type="body" sz="quarter" idx="24"/>
          </p:nvPr>
        </p:nvSpPr>
        <p:spPr>
          <a:xfrm>
            <a:off x="7189683" y="1414463"/>
            <a:ext cx="1595544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6" name="Textplatzhalter 19"/>
          <p:cNvSpPr>
            <a:spLocks noGrp="1"/>
          </p:cNvSpPr>
          <p:nvPr>
            <p:ph type="body" sz="quarter" idx="25"/>
          </p:nvPr>
        </p:nvSpPr>
        <p:spPr>
          <a:xfrm>
            <a:off x="7189683" y="1962150"/>
            <a:ext cx="1595544" cy="1102866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26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8F8656C-556D-432E-A50B-E6E6DB4B4EFA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27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28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kasten 6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6" y="1414463"/>
            <a:ext cx="1310921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6" y="1962150"/>
            <a:ext cx="1310921" cy="1349087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0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1781883" y="1414463"/>
            <a:ext cx="1310921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1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1781883" y="1962150"/>
            <a:ext cx="1310921" cy="1349087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2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3204989" y="1414463"/>
            <a:ext cx="1310921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3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3204989" y="1962150"/>
            <a:ext cx="1310921" cy="1349087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4" name="Textplatzhalter 24"/>
          <p:cNvSpPr>
            <a:spLocks noGrp="1"/>
          </p:cNvSpPr>
          <p:nvPr>
            <p:ph type="body" sz="quarter" idx="22"/>
          </p:nvPr>
        </p:nvSpPr>
        <p:spPr>
          <a:xfrm>
            <a:off x="4628093" y="1414463"/>
            <a:ext cx="1310921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5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4628093" y="1962150"/>
            <a:ext cx="1310921" cy="1349087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6" name="Textplatzhalter 24"/>
          <p:cNvSpPr>
            <a:spLocks noGrp="1"/>
          </p:cNvSpPr>
          <p:nvPr>
            <p:ph type="body" sz="quarter" idx="24"/>
          </p:nvPr>
        </p:nvSpPr>
        <p:spPr>
          <a:xfrm>
            <a:off x="6051199" y="1414463"/>
            <a:ext cx="1310921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7" name="Textplatzhalter 19"/>
          <p:cNvSpPr>
            <a:spLocks noGrp="1"/>
          </p:cNvSpPr>
          <p:nvPr>
            <p:ph type="body" sz="quarter" idx="25"/>
          </p:nvPr>
        </p:nvSpPr>
        <p:spPr>
          <a:xfrm>
            <a:off x="6051199" y="1962150"/>
            <a:ext cx="1310921" cy="1349087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8" name="Textplatzhalter 24"/>
          <p:cNvSpPr>
            <a:spLocks noGrp="1"/>
          </p:cNvSpPr>
          <p:nvPr>
            <p:ph type="body" sz="quarter" idx="26"/>
          </p:nvPr>
        </p:nvSpPr>
        <p:spPr>
          <a:xfrm>
            <a:off x="7474304" y="1414463"/>
            <a:ext cx="1310921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9" name="Textplatzhalter 19"/>
          <p:cNvSpPr>
            <a:spLocks noGrp="1"/>
          </p:cNvSpPr>
          <p:nvPr>
            <p:ph type="body" sz="quarter" idx="27"/>
          </p:nvPr>
        </p:nvSpPr>
        <p:spPr>
          <a:xfrm>
            <a:off x="7474304" y="1962150"/>
            <a:ext cx="1310921" cy="1349087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28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0AA93DE-0EFF-4A6B-91FD-5783F2C3EAD9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29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30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58775" y="1404000"/>
            <a:ext cx="4137025" cy="153375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404000"/>
            <a:ext cx="4137025" cy="1533753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42C0D-4A07-411B-A8AF-D57070709E1F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B68DF82-18FC-47FD-9B58-30009148BE7A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8775" y="1404000"/>
            <a:ext cx="8426450" cy="122597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483A4BC-2C61-45FC-A6E0-70AE503BE2B3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2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358775" y="4065985"/>
            <a:ext cx="4157663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8" name="Rectangle 17"/>
          <p:cNvSpPr>
            <a:spLocks noChangeArrowheads="1"/>
          </p:cNvSpPr>
          <p:nvPr userDrawn="1"/>
        </p:nvSpPr>
        <p:spPr bwMode="auto">
          <a:xfrm>
            <a:off x="4627563" y="4065985"/>
            <a:ext cx="4157662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14463"/>
            <a:ext cx="4157133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5" y="1819275"/>
            <a:ext cx="4157133" cy="610424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9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4628093" y="1414463"/>
            <a:ext cx="4157133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4628093" y="1819275"/>
            <a:ext cx="4157133" cy="610424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20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3BE3E9-6690-411F-BFFF-154D02F46DFD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21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22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3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ChangeArrowheads="1"/>
          </p:cNvSpPr>
          <p:nvPr userDrawn="1"/>
        </p:nvSpPr>
        <p:spPr bwMode="auto">
          <a:xfrm>
            <a:off x="358775" y="4065985"/>
            <a:ext cx="2733675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0" name="Rectangle 17"/>
          <p:cNvSpPr>
            <a:spLocks noChangeArrowheads="1"/>
          </p:cNvSpPr>
          <p:nvPr userDrawn="1"/>
        </p:nvSpPr>
        <p:spPr bwMode="auto">
          <a:xfrm>
            <a:off x="3205164" y="4065985"/>
            <a:ext cx="2733675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1" name="Rectangle 17"/>
          <p:cNvSpPr>
            <a:spLocks noChangeArrowheads="1"/>
          </p:cNvSpPr>
          <p:nvPr userDrawn="1"/>
        </p:nvSpPr>
        <p:spPr bwMode="auto">
          <a:xfrm>
            <a:off x="6051551" y="4065985"/>
            <a:ext cx="2733675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14463"/>
            <a:ext cx="2734028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5" y="1819275"/>
            <a:ext cx="2734028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3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3204986" y="1414463"/>
            <a:ext cx="2734028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5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3204986" y="1819275"/>
            <a:ext cx="2734028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6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6051197" y="1414463"/>
            <a:ext cx="2734028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8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6051197" y="1819275"/>
            <a:ext cx="2734028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Datumsplatzhalter 14"/>
          <p:cNvSpPr>
            <a:spLocks noGrp="1"/>
          </p:cNvSpPr>
          <p:nvPr>
            <p:ph type="dt" sz="half" idx="22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26547E7-16E1-46C9-AC77-72B2EC61EED3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23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24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4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auto">
          <a:xfrm>
            <a:off x="358775" y="4065985"/>
            <a:ext cx="2022475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2" name="Rectangle 17"/>
          <p:cNvSpPr>
            <a:spLocks noChangeArrowheads="1"/>
          </p:cNvSpPr>
          <p:nvPr userDrawn="1"/>
        </p:nvSpPr>
        <p:spPr bwMode="auto">
          <a:xfrm>
            <a:off x="2493964" y="4065985"/>
            <a:ext cx="2022475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3" name="Rectangle 17"/>
          <p:cNvSpPr>
            <a:spLocks noChangeArrowheads="1"/>
          </p:cNvSpPr>
          <p:nvPr userDrawn="1"/>
        </p:nvSpPr>
        <p:spPr bwMode="auto">
          <a:xfrm>
            <a:off x="4627564" y="4065985"/>
            <a:ext cx="2022475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6762751" y="4065985"/>
            <a:ext cx="2022475" cy="682228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14462"/>
            <a:ext cx="2022475" cy="457200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5" y="198001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14"/>
          </p:nvPr>
        </p:nvSpPr>
        <p:spPr>
          <a:xfrm>
            <a:off x="2493434" y="198001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5"/>
          </p:nvPr>
        </p:nvSpPr>
        <p:spPr>
          <a:xfrm>
            <a:off x="4628092" y="198001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3" name="Textplatzhalter 19"/>
          <p:cNvSpPr>
            <a:spLocks noGrp="1"/>
          </p:cNvSpPr>
          <p:nvPr>
            <p:ph type="body" sz="quarter" idx="16"/>
          </p:nvPr>
        </p:nvSpPr>
        <p:spPr>
          <a:xfrm>
            <a:off x="6762751" y="1980010"/>
            <a:ext cx="2022475" cy="856645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6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2493434" y="1414462"/>
            <a:ext cx="2022475" cy="457200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7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4628092" y="1414462"/>
            <a:ext cx="2022475" cy="457200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8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6762751" y="1414462"/>
            <a:ext cx="2022475" cy="457200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21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C86A309-D916-4CE9-BA48-FE79D4C528D5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22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4" name="Fußzeilenplatzhalter 23"/>
          <p:cNvSpPr>
            <a:spLocks noGrp="1"/>
          </p:cNvSpPr>
          <p:nvPr>
            <p:ph type="ftr" sz="quarter" idx="23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4fach 2 Ebe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auto">
          <a:xfrm>
            <a:off x="358775" y="2757488"/>
            <a:ext cx="4157663" cy="283369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2" name="Rectangle 17"/>
          <p:cNvSpPr>
            <a:spLocks noChangeArrowheads="1"/>
          </p:cNvSpPr>
          <p:nvPr userDrawn="1"/>
        </p:nvSpPr>
        <p:spPr bwMode="auto">
          <a:xfrm>
            <a:off x="4627563" y="2757488"/>
            <a:ext cx="4157662" cy="283369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3" name="Rectangle 17"/>
          <p:cNvSpPr>
            <a:spLocks noChangeArrowheads="1"/>
          </p:cNvSpPr>
          <p:nvPr userDrawn="1"/>
        </p:nvSpPr>
        <p:spPr bwMode="auto">
          <a:xfrm>
            <a:off x="358775" y="4464844"/>
            <a:ext cx="4157663" cy="283369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4627563" y="4464844"/>
            <a:ext cx="4157662" cy="283369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i="1">
              <a:latin typeface="+mn-lt"/>
              <a:ea typeface="MS PGothic" pitchFamily="34" charset="-128"/>
            </a:endParaRP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5" y="1414463"/>
            <a:ext cx="4157663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358775" y="1819275"/>
            <a:ext cx="4157663" cy="610424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9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4627564" y="1414463"/>
            <a:ext cx="4157663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0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4627564" y="1819275"/>
            <a:ext cx="4157663" cy="610424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1" name="Textplatzhalter 24"/>
          <p:cNvSpPr>
            <a:spLocks noGrp="1"/>
          </p:cNvSpPr>
          <p:nvPr>
            <p:ph type="body" sz="quarter" idx="20"/>
          </p:nvPr>
        </p:nvSpPr>
        <p:spPr>
          <a:xfrm>
            <a:off x="358775" y="3118253"/>
            <a:ext cx="4157663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2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358775" y="3523065"/>
            <a:ext cx="4157663" cy="610424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3" name="Textplatzhalter 24"/>
          <p:cNvSpPr>
            <a:spLocks noGrp="1"/>
          </p:cNvSpPr>
          <p:nvPr>
            <p:ph type="body" sz="quarter" idx="22"/>
          </p:nvPr>
        </p:nvSpPr>
        <p:spPr>
          <a:xfrm>
            <a:off x="4627564" y="3118253"/>
            <a:ext cx="4157663" cy="31432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4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4627564" y="3523065"/>
            <a:ext cx="4157663" cy="610424"/>
          </a:xfrm>
          <a:prstGeom prst="rect">
            <a:avLst/>
          </a:prstGeom>
        </p:spPr>
        <p:txBody>
          <a:bodyPr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24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BA0F279-5576-4D5C-96C9-E4643483988E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25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26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horizontal 2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ChangeArrowheads="1"/>
          </p:cNvSpPr>
          <p:nvPr/>
        </p:nvSpPr>
        <p:spPr bwMode="auto">
          <a:xfrm rot="16200000">
            <a:off x="6187282" y="1852613"/>
            <a:ext cx="1476375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 rot="16200000">
            <a:off x="6187282" y="285750"/>
            <a:ext cx="1476375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2586039" y="1872069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2586039" y="3436180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9" name="Textplatzhalter 24"/>
          <p:cNvSpPr>
            <a:spLocks noGrp="1"/>
          </p:cNvSpPr>
          <p:nvPr>
            <p:ph type="body" sz="quarter" idx="18"/>
          </p:nvPr>
        </p:nvSpPr>
        <p:spPr>
          <a:xfrm>
            <a:off x="357188" y="2974180"/>
            <a:ext cx="2022475" cy="1476376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4" y="1407318"/>
            <a:ext cx="2020889" cy="1476375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20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451585B-2847-4E7E-9952-C418450D66E7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21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22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 horizontal 3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ChangeArrowheads="1"/>
          </p:cNvSpPr>
          <p:nvPr/>
        </p:nvSpPr>
        <p:spPr bwMode="auto">
          <a:xfrm rot="16200000">
            <a:off x="6448624" y="24408"/>
            <a:ext cx="953691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10" name="Rectangle 17"/>
          <p:cNvSpPr>
            <a:spLocks noChangeArrowheads="1"/>
          </p:cNvSpPr>
          <p:nvPr userDrawn="1"/>
        </p:nvSpPr>
        <p:spPr bwMode="auto">
          <a:xfrm rot="16200000">
            <a:off x="6448029" y="1069182"/>
            <a:ext cx="954881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11" name="Rectangle 17"/>
          <p:cNvSpPr>
            <a:spLocks noChangeArrowheads="1"/>
          </p:cNvSpPr>
          <p:nvPr userDrawn="1"/>
        </p:nvSpPr>
        <p:spPr bwMode="auto">
          <a:xfrm rot="16200000">
            <a:off x="6448624" y="2113956"/>
            <a:ext cx="953690" cy="3719512"/>
          </a:xfrm>
          <a:prstGeom prst="rect">
            <a:avLst/>
          </a:prstGeom>
          <a:gradFill rotWithShape="1">
            <a:gsLst>
              <a:gs pos="0">
                <a:srgbClr val="D2D7D2">
                  <a:gamma/>
                  <a:tint val="0"/>
                  <a:invGamma/>
                </a:srgbClr>
              </a:gs>
              <a:gs pos="100000">
                <a:srgbClr val="D2D7D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400" i="1">
              <a:latin typeface="+mn-lt"/>
              <a:ea typeface="MS PGothic" pitchFamily="34" charset="-128"/>
            </a:endParaRP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>
          <a:xfrm>
            <a:off x="2586039" y="1579150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7"/>
          </p:nvPr>
        </p:nvSpPr>
        <p:spPr>
          <a:xfrm>
            <a:off x="358774" y="1407318"/>
            <a:ext cx="2020889" cy="954087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36933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18"/>
          </p:nvPr>
        </p:nvSpPr>
        <p:spPr>
          <a:xfrm>
            <a:off x="2586039" y="2623726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3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358774" y="2451894"/>
            <a:ext cx="2020889" cy="954087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Textplatzhalter 19"/>
          <p:cNvSpPr>
            <a:spLocks noGrp="1"/>
          </p:cNvSpPr>
          <p:nvPr>
            <p:ph type="body" sz="quarter" idx="20"/>
          </p:nvPr>
        </p:nvSpPr>
        <p:spPr>
          <a:xfrm>
            <a:off x="2586039" y="3668301"/>
            <a:ext cx="5927725" cy="610424"/>
          </a:xfrm>
          <a:prstGeom prst="rect">
            <a:avLst/>
          </a:prstGeom>
        </p:spPr>
        <p:txBody>
          <a:bodyPr anchor="ctr"/>
          <a:lstStyle>
            <a:lvl1pPr marL="180975" indent="-180975">
              <a:defRPr sz="1600"/>
            </a:lvl1pPr>
            <a:lvl2pPr marL="314325" indent="-133350">
              <a:defRPr sz="1200"/>
            </a:lvl2pPr>
            <a:lvl3pPr marL="409575" indent="-95250">
              <a:defRPr sz="1000"/>
            </a:lvl3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7" name="Textplatzhalter 24"/>
          <p:cNvSpPr>
            <a:spLocks noGrp="1"/>
          </p:cNvSpPr>
          <p:nvPr>
            <p:ph type="body" sz="quarter" idx="21"/>
          </p:nvPr>
        </p:nvSpPr>
        <p:spPr>
          <a:xfrm>
            <a:off x="358774" y="3496469"/>
            <a:ext cx="2020889" cy="954087"/>
          </a:xfrm>
          <a:prstGeom prst="rect">
            <a:avLst/>
          </a:prstGeom>
          <a:solidFill>
            <a:srgbClr val="D2D7D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22"/>
          </p:nvPr>
        </p:nvSpPr>
        <p:spPr>
          <a:xfrm>
            <a:off x="358775" y="4904542"/>
            <a:ext cx="587375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52EC839-E703-4E09-BBE7-D0051607DD89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23"/>
          </p:nvPr>
        </p:nvSpPr>
        <p:spPr>
          <a:xfrm>
            <a:off x="8402108" y="4904542"/>
            <a:ext cx="383117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24"/>
          </p:nvPr>
        </p:nvSpPr>
        <p:spPr>
          <a:xfrm flipH="1">
            <a:off x="1085850" y="4904542"/>
            <a:ext cx="7224712" cy="12311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platzhalter 1"/>
          <p:cNvSpPr>
            <a:spLocks noGrp="1"/>
          </p:cNvSpPr>
          <p:nvPr>
            <p:ph type="title"/>
          </p:nvPr>
        </p:nvSpPr>
        <p:spPr bwMode="auto">
          <a:xfrm>
            <a:off x="358775" y="936000"/>
            <a:ext cx="84264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30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358775" y="1404000"/>
            <a:ext cx="842645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1" name="Datumsplatzhalter 3"/>
          <p:cNvSpPr>
            <a:spLocks noGrp="1"/>
          </p:cNvSpPr>
          <p:nvPr>
            <p:ph type="dt" sz="half" idx="2"/>
          </p:nvPr>
        </p:nvSpPr>
        <p:spPr>
          <a:xfrm>
            <a:off x="358774" y="4940165"/>
            <a:ext cx="587375" cy="12382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ED76555-F724-49F0-9D91-61AF0F88FFB8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32" name="Fußzeilenplatzhalter 4"/>
          <p:cNvSpPr>
            <a:spLocks noGrp="1"/>
          </p:cNvSpPr>
          <p:nvPr>
            <p:ph type="ftr" sz="quarter" idx="3"/>
          </p:nvPr>
        </p:nvSpPr>
        <p:spPr>
          <a:xfrm flipH="1">
            <a:off x="1085850" y="4940165"/>
            <a:ext cx="7224712" cy="12382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/>
              <a:t>PRODUCT-NAME</a:t>
            </a:r>
            <a:endParaRPr lang="de-DE" dirty="0"/>
          </a:p>
        </p:txBody>
      </p:sp>
      <p:sp>
        <p:nvSpPr>
          <p:cNvPr id="3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02637" y="4940165"/>
            <a:ext cx="382588" cy="123825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grpSp>
        <p:nvGrpSpPr>
          <p:cNvPr id="34" name="Gruppieren 33"/>
          <p:cNvGrpSpPr/>
          <p:nvPr userDrawn="1"/>
        </p:nvGrpSpPr>
        <p:grpSpPr>
          <a:xfrm>
            <a:off x="0" y="0"/>
            <a:ext cx="9145588" cy="877888"/>
            <a:chOff x="0" y="0"/>
            <a:chExt cx="9145588" cy="877888"/>
          </a:xfrm>
        </p:grpSpPr>
        <p:sp>
          <p:nvSpPr>
            <p:cNvPr id="35" name="Rectangle 14"/>
            <p:cNvSpPr>
              <a:spLocks noChangeArrowheads="1"/>
            </p:cNvSpPr>
            <p:nvPr userDrawn="1"/>
          </p:nvSpPr>
          <p:spPr bwMode="auto">
            <a:xfrm>
              <a:off x="0" y="0"/>
              <a:ext cx="9144000" cy="70643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+mn-lt"/>
              </a:endParaRPr>
            </a:p>
          </p:txBody>
        </p:sp>
        <p:pic>
          <p:nvPicPr>
            <p:cNvPr id="36" name="Picture 35" descr="ppt_titel"/>
            <p:cNvPicPr>
              <a:picLocks noChangeAspect="1" noChangeArrowheads="1"/>
            </p:cNvPicPr>
            <p:nvPr userDrawn="1"/>
          </p:nvPicPr>
          <p:blipFill>
            <a:blip r:embed="rId21" cstate="print"/>
            <a:srcRect b="75168"/>
            <a:stretch>
              <a:fillRect/>
            </a:stretch>
          </p:blipFill>
          <p:spPr bwMode="auto">
            <a:xfrm>
              <a:off x="0" y="60325"/>
              <a:ext cx="9145588" cy="817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24" descr="wm_pos2_400%"/>
            <p:cNvPicPr>
              <a:picLocks noChangeAspect="1" noChangeArrowheads="1"/>
            </p:cNvPicPr>
            <p:nvPr userDrawn="1"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5138" y="438150"/>
              <a:ext cx="1970088" cy="2555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</p:sldLayoutIdLst>
  <p:transition>
    <p:fade/>
  </p:transition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0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 Narrow" pitchFamily="34" charset="0"/>
        </a:defRPr>
      </a:lvl9pPr>
    </p:titleStyle>
    <p:bodyStyle>
      <a:lvl1pPr marL="276225" indent="-276225" algn="l" rtl="0" eaLnBrk="1" fontAlgn="base" hangingPunct="1">
        <a:spcBef>
          <a:spcPts val="725"/>
        </a:spcBef>
        <a:spcAft>
          <a:spcPct val="0"/>
        </a:spcAft>
        <a:buFont typeface="Wingdings" pitchFamily="2" charset="2"/>
        <a:buChar char=""/>
        <a:defRPr lang="de-DE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79388" algn="l" rtl="0" eaLnBrk="1" fontAlgn="base" hangingPunct="1">
        <a:spcBef>
          <a:spcPts val="188"/>
        </a:spcBef>
        <a:spcAft>
          <a:spcPct val="0"/>
        </a:spcAft>
        <a:buFont typeface="Arial Narrow" pitchFamily="34" charset="0"/>
        <a:buChar char="-"/>
        <a:defRPr lang="de-DE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36588" indent="-179388" algn="l" rtl="0" eaLnBrk="1" fontAlgn="base" hangingPunct="1">
        <a:spcBef>
          <a:spcPct val="0"/>
        </a:spcBef>
        <a:spcAft>
          <a:spcPct val="0"/>
        </a:spcAft>
        <a:buFont typeface="Arial" charset="0"/>
        <a:buChar char="•"/>
        <a:defRPr lang="de-DE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0738" indent="-179388" algn="l" rtl="0" eaLnBrk="1" fontAlgn="base" hangingPunct="1">
        <a:spcBef>
          <a:spcPct val="0"/>
        </a:spcBef>
        <a:spcAft>
          <a:spcPct val="0"/>
        </a:spcAft>
        <a:buFont typeface="Arial Narrow" pitchFamily="34" charset="0"/>
        <a:buChar char="-"/>
        <a:defRPr lang="de-DE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79388" algn="l" rtl="0" eaLnBrk="1" fontAlgn="base" hangingPunct="1">
        <a:spcBef>
          <a:spcPct val="0"/>
        </a:spcBef>
        <a:spcAft>
          <a:spcPct val="0"/>
        </a:spcAft>
        <a:buFont typeface="Arial" charset="0"/>
        <a:buChar char="•"/>
        <a:defRPr lang="de-DE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1"/>
          <p:cNvSpPr>
            <a:spLocks noGrp="1"/>
          </p:cNvSpPr>
          <p:nvPr>
            <p:ph type="ctrTitle"/>
          </p:nvPr>
        </p:nvSpPr>
        <p:spPr>
          <a:xfrm>
            <a:off x="358775" y="3744000"/>
            <a:ext cx="8426450" cy="307777"/>
          </a:xfrm>
        </p:spPr>
        <p:txBody>
          <a:bodyPr/>
          <a:lstStyle/>
          <a:p>
            <a:r>
              <a:rPr lang="de-DE" dirty="0"/>
              <a:t>SIL3 </a:t>
            </a:r>
            <a:r>
              <a:rPr lang="de-DE" dirty="0" err="1"/>
              <a:t>relays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endParaRPr sz="2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58775" y="4199167"/>
            <a:ext cx="8426450" cy="643766"/>
          </a:xfrm>
        </p:spPr>
        <p:txBody>
          <a:bodyPr/>
          <a:lstStyle/>
          <a:p>
            <a:r>
              <a:rPr lang="de-DE" dirty="0" err="1"/>
              <a:t>Safety</a:t>
            </a:r>
            <a:r>
              <a:rPr lang="de-DE" dirty="0"/>
              <a:t> </a:t>
            </a:r>
            <a:r>
              <a:rPr lang="de-DE" dirty="0" err="1"/>
              <a:t>relays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process</a:t>
            </a:r>
            <a:r>
              <a:rPr lang="de-DE" dirty="0"/>
              <a:t> </a:t>
            </a:r>
            <a:r>
              <a:rPr lang="de-DE" dirty="0" err="1"/>
              <a:t>industry</a:t>
            </a:r>
            <a:endParaRPr lang="de-DE" dirty="0"/>
          </a:p>
          <a:p>
            <a:r>
              <a:rPr lang="de-DE" dirty="0"/>
              <a:t>Joachim Janik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el 1"/>
          <p:cNvSpPr>
            <a:spLocks noGrp="1"/>
          </p:cNvSpPr>
          <p:nvPr>
            <p:ph type="title"/>
          </p:nvPr>
        </p:nvSpPr>
        <p:spPr>
          <a:xfrm>
            <a:off x="358775" y="972000"/>
            <a:ext cx="8426450" cy="307777"/>
          </a:xfrm>
        </p:spPr>
        <p:txBody>
          <a:bodyPr/>
          <a:lstStyle/>
          <a:p>
            <a:r>
              <a:rPr lang="de-DE" dirty="0" err="1"/>
              <a:t>Selling</a:t>
            </a:r>
            <a:r>
              <a:rPr lang="de-DE" dirty="0"/>
              <a:t> Story</a:t>
            </a:r>
            <a:endParaRPr lang="de-DE" sz="2000" dirty="0"/>
          </a:p>
        </p:txBody>
      </p:sp>
      <p:sp>
        <p:nvSpPr>
          <p:cNvPr id="24578" name="Inhaltsplatzhalter 2"/>
          <p:cNvSpPr>
            <a:spLocks noGrp="1"/>
          </p:cNvSpPr>
          <p:nvPr>
            <p:ph idx="1"/>
          </p:nvPr>
        </p:nvSpPr>
        <p:spPr>
          <a:xfrm>
            <a:off x="358775" y="1407319"/>
            <a:ext cx="8426450" cy="2731517"/>
          </a:xfrm>
        </p:spPr>
        <p:txBody>
          <a:bodyPr/>
          <a:lstStyle/>
          <a:p>
            <a:r>
              <a:rPr lang="en-US" dirty="0"/>
              <a:t>Relay modules between control level and field level for energize to safe switching of plant parts in the process industry including line &amp; load monitoring.</a:t>
            </a:r>
          </a:p>
          <a:p>
            <a:r>
              <a:rPr lang="en-US" dirty="0"/>
              <a:t>The products are certified by TUV NORD as "approved safety function" according the standard for functional safety EN 61508:2010.</a:t>
            </a:r>
          </a:p>
          <a:p>
            <a:r>
              <a:rPr lang="en-US" dirty="0"/>
              <a:t>Due to the diagnostic - and alarm output a permanent monitoring of open wire and load failures is possible. </a:t>
            </a:r>
          </a:p>
          <a:p>
            <a:r>
              <a:rPr lang="en-US" dirty="0"/>
              <a:t>We are offering the SIL3 relay with an extended temperature range up to 70°C for critical environmental conditions. It is certified for usage in explosive atmosphere.</a:t>
            </a: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52C994-13B6-43E4-9B36-8FC9DA09CD3F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1" name="Foliennummernplatzhalter 9"/>
          <p:cNvSpPr>
            <a:spLocks noGrp="1"/>
          </p:cNvSpPr>
          <p:nvPr>
            <p:ph type="sldNum" sz="quarter" idx="11"/>
          </p:nvPr>
        </p:nvSpPr>
        <p:spPr>
          <a:xfrm>
            <a:off x="8519127" y="4904542"/>
            <a:ext cx="266098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Page </a:t>
            </a:r>
            <a:fld id="{33DFACD0-E0B8-4DE5-A668-1B0064C530BF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sp>
        <p:nvSpPr>
          <p:cNvPr id="12" name="Fußzeilenplatzhalter 7"/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endParaRPr lang="de-DE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0EB67379-3CA9-4132-9048-31754AA32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5459" y="1765916"/>
            <a:ext cx="1919374" cy="3114807"/>
          </a:xfrm>
          <a:prstGeom prst="rect">
            <a:avLst/>
          </a:prstGeom>
        </p:spPr>
      </p:pic>
      <p:sp>
        <p:nvSpPr>
          <p:cNvPr id="25601" name="Titel 1"/>
          <p:cNvSpPr>
            <a:spLocks noGrp="1"/>
          </p:cNvSpPr>
          <p:nvPr>
            <p:ph type="title"/>
          </p:nvPr>
        </p:nvSpPr>
        <p:spPr>
          <a:xfrm>
            <a:off x="358775" y="972000"/>
            <a:ext cx="8426450" cy="615553"/>
          </a:xfrm>
        </p:spPr>
        <p:txBody>
          <a:bodyPr/>
          <a:lstStyle/>
          <a:p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br>
              <a:rPr lang="de-DE" dirty="0"/>
            </a:br>
            <a:r>
              <a:rPr lang="de-DE" b="0" dirty="0" err="1"/>
              <a:t>Safety</a:t>
            </a:r>
            <a:r>
              <a:rPr lang="de-DE" b="0" dirty="0"/>
              <a:t> </a:t>
            </a:r>
            <a:r>
              <a:rPr lang="de-DE" b="0" dirty="0" err="1"/>
              <a:t>relay</a:t>
            </a:r>
            <a:r>
              <a:rPr lang="de-DE" b="0" dirty="0"/>
              <a:t> </a:t>
            </a:r>
            <a:r>
              <a:rPr lang="de-DE" b="0" dirty="0" err="1"/>
              <a:t>for</a:t>
            </a:r>
            <a:r>
              <a:rPr lang="de-DE" b="0" dirty="0"/>
              <a:t> </a:t>
            </a:r>
            <a:r>
              <a:rPr lang="de-DE" b="0" dirty="0" err="1"/>
              <a:t>the</a:t>
            </a:r>
            <a:r>
              <a:rPr lang="de-DE" b="0" dirty="0"/>
              <a:t> </a:t>
            </a:r>
            <a:r>
              <a:rPr lang="de-DE" b="0" dirty="0" err="1"/>
              <a:t>process</a:t>
            </a:r>
            <a:r>
              <a:rPr lang="de-DE" b="0" dirty="0"/>
              <a:t> </a:t>
            </a:r>
            <a:r>
              <a:rPr lang="de-DE" b="0" dirty="0" err="1"/>
              <a:t>industry</a:t>
            </a:r>
            <a:endParaRPr sz="2000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FC720F-A2A4-4445-AB1F-C86B2873DAB1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1" name="Foliennummernplatzhalter 9"/>
          <p:cNvSpPr>
            <a:spLocks noGrp="1"/>
          </p:cNvSpPr>
          <p:nvPr>
            <p:ph type="sldNum" sz="quarter" idx="11"/>
          </p:nvPr>
        </p:nvSpPr>
        <p:spPr>
          <a:xfrm>
            <a:off x="8519127" y="4904542"/>
            <a:ext cx="266098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Page </a:t>
            </a:r>
            <a:fld id="{33DFACD0-E0B8-4DE5-A668-1B0064C530BF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D49B92-DEB5-4EE9-AC1E-6A099F3798E7}"/>
              </a:ext>
            </a:extLst>
          </p:cNvPr>
          <p:cNvSpPr txBox="1"/>
          <p:nvPr/>
        </p:nvSpPr>
        <p:spPr>
          <a:xfrm>
            <a:off x="1186150" y="3050712"/>
            <a:ext cx="216827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50" b="1" dirty="0">
                <a:latin typeface="+mj-lt"/>
              </a:rPr>
              <a:t>Certified for usage in</a:t>
            </a:r>
          </a:p>
          <a:p>
            <a:pPr algn="ctr"/>
            <a:r>
              <a:rPr lang="en-GB" sz="1350" b="1" dirty="0">
                <a:latin typeface="+mj-lt"/>
              </a:rPr>
              <a:t>Explosive atmosphere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78171FF-11D1-4F05-8B75-DFC796479EAD}"/>
              </a:ext>
            </a:extLst>
          </p:cNvPr>
          <p:cNvSpPr txBox="1"/>
          <p:nvPr/>
        </p:nvSpPr>
        <p:spPr>
          <a:xfrm>
            <a:off x="1265640" y="1796435"/>
            <a:ext cx="22002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350" b="1" dirty="0">
                <a:latin typeface="+mj-lt"/>
              </a:rPr>
              <a:t>Integrated open </a:t>
            </a:r>
            <a:r>
              <a:rPr lang="de-DE" sz="1350" b="1" dirty="0" err="1">
                <a:latin typeface="+mj-lt"/>
              </a:rPr>
              <a:t>wire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detection</a:t>
            </a:r>
            <a:r>
              <a:rPr lang="de-DE" sz="1350" b="1" dirty="0">
                <a:latin typeface="+mj-lt"/>
              </a:rPr>
              <a:t> and </a:t>
            </a:r>
            <a:r>
              <a:rPr lang="de-DE" sz="1350" b="1" dirty="0" err="1">
                <a:latin typeface="+mj-lt"/>
              </a:rPr>
              <a:t>load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monitoring</a:t>
            </a:r>
            <a:endParaRPr lang="de-DE" sz="1350" b="1" dirty="0">
              <a:latin typeface="+mj-lt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E875E0D-356C-4F1E-8823-1CB7CDFB1367}"/>
              </a:ext>
            </a:extLst>
          </p:cNvPr>
          <p:cNvSpPr txBox="1"/>
          <p:nvPr/>
        </p:nvSpPr>
        <p:spPr>
          <a:xfrm>
            <a:off x="6766078" y="1725279"/>
            <a:ext cx="17907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50" b="1" dirty="0">
                <a:latin typeface="+mj-lt"/>
              </a:rPr>
              <a:t>TUV </a:t>
            </a:r>
            <a:r>
              <a:rPr lang="de-DE" sz="1350" b="1" dirty="0" err="1">
                <a:latin typeface="+mj-lt"/>
              </a:rPr>
              <a:t>certified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as</a:t>
            </a:r>
            <a:r>
              <a:rPr lang="de-DE" sz="1350" b="1" dirty="0">
                <a:latin typeface="+mj-lt"/>
              </a:rPr>
              <a:t> </a:t>
            </a:r>
          </a:p>
          <a:p>
            <a:r>
              <a:rPr lang="de-DE" sz="1350" b="1" dirty="0">
                <a:latin typeface="+mj-lt"/>
              </a:rPr>
              <a:t>„</a:t>
            </a:r>
            <a:r>
              <a:rPr lang="de-DE" sz="1350" b="1" dirty="0" err="1">
                <a:latin typeface="+mj-lt"/>
              </a:rPr>
              <a:t>approved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safety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function</a:t>
            </a:r>
            <a:r>
              <a:rPr lang="de-DE" sz="1350" b="1" dirty="0">
                <a:latin typeface="+mj-lt"/>
              </a:rPr>
              <a:t>“</a:t>
            </a:r>
            <a:endParaRPr lang="de-DE" sz="900" dirty="0">
              <a:latin typeface="+mj-lt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7A9D8D5-BF80-4D58-8FCA-E27F4A237C0E}"/>
              </a:ext>
            </a:extLst>
          </p:cNvPr>
          <p:cNvSpPr txBox="1"/>
          <p:nvPr/>
        </p:nvSpPr>
        <p:spPr>
          <a:xfrm>
            <a:off x="6411041" y="2701396"/>
            <a:ext cx="20213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350" b="1" dirty="0">
                <a:latin typeface="+mj-lt"/>
              </a:rPr>
              <a:t>Extended </a:t>
            </a:r>
            <a:r>
              <a:rPr lang="de-DE" sz="1350" b="1" dirty="0" err="1">
                <a:latin typeface="+mj-lt"/>
              </a:rPr>
              <a:t>temperature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range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up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to</a:t>
            </a:r>
            <a:r>
              <a:rPr lang="de-DE" sz="1350" b="1" dirty="0">
                <a:latin typeface="+mj-lt"/>
              </a:rPr>
              <a:t> 70°C</a:t>
            </a:r>
            <a:endParaRPr lang="de-DE" sz="900" dirty="0">
              <a:latin typeface="+mj-lt"/>
            </a:endParaRPr>
          </a:p>
        </p:txBody>
      </p:sp>
      <p:cxnSp>
        <p:nvCxnSpPr>
          <p:cNvPr id="16" name="Gerade Verbindung 31">
            <a:extLst>
              <a:ext uri="{FF2B5EF4-FFF2-40B4-BE49-F238E27FC236}">
                <a16:creationId xmlns:a16="http://schemas.microsoft.com/office/drawing/2014/main" id="{2BCE9698-92A9-4D88-8277-49DD79EF4BB7}"/>
              </a:ext>
            </a:extLst>
          </p:cNvPr>
          <p:cNvCxnSpPr>
            <a:cxnSpLocks/>
          </p:cNvCxnSpPr>
          <p:nvPr/>
        </p:nvCxnSpPr>
        <p:spPr bwMode="auto">
          <a:xfrm>
            <a:off x="2355640" y="2359440"/>
            <a:ext cx="0" cy="26602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Gerade Verbindung 38">
            <a:extLst>
              <a:ext uri="{FF2B5EF4-FFF2-40B4-BE49-F238E27FC236}">
                <a16:creationId xmlns:a16="http://schemas.microsoft.com/office/drawing/2014/main" id="{FE31646F-8B05-4A9E-9249-B05DBAF55CB2}"/>
              </a:ext>
            </a:extLst>
          </p:cNvPr>
          <p:cNvCxnSpPr>
            <a:cxnSpLocks/>
            <a:stCxn id="18" idx="6"/>
          </p:cNvCxnSpPr>
          <p:nvPr/>
        </p:nvCxnSpPr>
        <p:spPr bwMode="auto">
          <a:xfrm flipH="1">
            <a:off x="2355640" y="2619404"/>
            <a:ext cx="2168277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9442A80B-B7AC-4A3E-BF65-FDDD01F8F5A7}"/>
              </a:ext>
            </a:extLst>
          </p:cNvPr>
          <p:cNvSpPr/>
          <p:nvPr/>
        </p:nvSpPr>
        <p:spPr bwMode="auto">
          <a:xfrm flipV="1">
            <a:off x="4385244" y="2540449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19" name="Gerade Verbindung 43">
            <a:extLst>
              <a:ext uri="{FF2B5EF4-FFF2-40B4-BE49-F238E27FC236}">
                <a16:creationId xmlns:a16="http://schemas.microsoft.com/office/drawing/2014/main" id="{CDCCAB2B-BD7A-4FB6-A5DE-FD942CBC1F7C}"/>
              </a:ext>
            </a:extLst>
          </p:cNvPr>
          <p:cNvCxnSpPr/>
          <p:nvPr/>
        </p:nvCxnSpPr>
        <p:spPr bwMode="auto">
          <a:xfrm>
            <a:off x="2355640" y="3548800"/>
            <a:ext cx="0" cy="203346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Gerade Verbindung 44">
            <a:extLst>
              <a:ext uri="{FF2B5EF4-FFF2-40B4-BE49-F238E27FC236}">
                <a16:creationId xmlns:a16="http://schemas.microsoft.com/office/drawing/2014/main" id="{5496E568-8331-4981-9D5C-2C496F404E67}"/>
              </a:ext>
            </a:extLst>
          </p:cNvPr>
          <p:cNvCxnSpPr>
            <a:cxnSpLocks/>
            <a:stCxn id="21" idx="6"/>
          </p:cNvCxnSpPr>
          <p:nvPr/>
        </p:nvCxnSpPr>
        <p:spPr bwMode="auto">
          <a:xfrm flipH="1">
            <a:off x="2355640" y="3752147"/>
            <a:ext cx="2025858" cy="6453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Ellipse 20">
            <a:extLst>
              <a:ext uri="{FF2B5EF4-FFF2-40B4-BE49-F238E27FC236}">
                <a16:creationId xmlns:a16="http://schemas.microsoft.com/office/drawing/2014/main" id="{34BFA5DE-18B9-4959-B960-236C4108C85E}"/>
              </a:ext>
            </a:extLst>
          </p:cNvPr>
          <p:cNvSpPr/>
          <p:nvPr/>
        </p:nvSpPr>
        <p:spPr bwMode="auto">
          <a:xfrm flipV="1">
            <a:off x="4242825" y="3673192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22" name="Gerade Verbindung 49">
            <a:extLst>
              <a:ext uri="{FF2B5EF4-FFF2-40B4-BE49-F238E27FC236}">
                <a16:creationId xmlns:a16="http://schemas.microsoft.com/office/drawing/2014/main" id="{B7E20E82-E318-4787-AE97-2FE83C8A212C}"/>
              </a:ext>
            </a:extLst>
          </p:cNvPr>
          <p:cNvCxnSpPr/>
          <p:nvPr/>
        </p:nvCxnSpPr>
        <p:spPr bwMode="auto">
          <a:xfrm>
            <a:off x="5530808" y="2289104"/>
            <a:ext cx="0" cy="203346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Gerade Verbindung 50">
            <a:extLst>
              <a:ext uri="{FF2B5EF4-FFF2-40B4-BE49-F238E27FC236}">
                <a16:creationId xmlns:a16="http://schemas.microsoft.com/office/drawing/2014/main" id="{8AA9579E-9540-4B71-B72B-45C83898FCA5}"/>
              </a:ext>
            </a:extLst>
          </p:cNvPr>
          <p:cNvCxnSpPr>
            <a:cxnSpLocks/>
          </p:cNvCxnSpPr>
          <p:nvPr/>
        </p:nvCxnSpPr>
        <p:spPr bwMode="auto">
          <a:xfrm>
            <a:off x="5479848" y="3471712"/>
            <a:ext cx="1878631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Ellipse 23">
            <a:extLst>
              <a:ext uri="{FF2B5EF4-FFF2-40B4-BE49-F238E27FC236}">
                <a16:creationId xmlns:a16="http://schemas.microsoft.com/office/drawing/2014/main" id="{D9F836BE-724E-41C6-8201-394269443BDD}"/>
              </a:ext>
            </a:extLst>
          </p:cNvPr>
          <p:cNvSpPr/>
          <p:nvPr/>
        </p:nvSpPr>
        <p:spPr bwMode="auto">
          <a:xfrm flipV="1">
            <a:off x="5402362" y="3377271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25" name="Gerade Verbindung 55">
            <a:extLst>
              <a:ext uri="{FF2B5EF4-FFF2-40B4-BE49-F238E27FC236}">
                <a16:creationId xmlns:a16="http://schemas.microsoft.com/office/drawing/2014/main" id="{F02B175F-3B87-48ED-87EE-9FB7E79BDA76}"/>
              </a:ext>
            </a:extLst>
          </p:cNvPr>
          <p:cNvCxnSpPr/>
          <p:nvPr/>
        </p:nvCxnSpPr>
        <p:spPr bwMode="auto">
          <a:xfrm>
            <a:off x="5531874" y="2289104"/>
            <a:ext cx="1178719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F75A3C19-7EA9-4792-8C60-738BD85531EE}"/>
              </a:ext>
            </a:extLst>
          </p:cNvPr>
          <p:cNvSpPr/>
          <p:nvPr/>
        </p:nvSpPr>
        <p:spPr bwMode="auto">
          <a:xfrm flipV="1">
            <a:off x="5469621" y="2461494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0C55D8C6-BF9C-4D43-AA83-6093776C6AC7}"/>
              </a:ext>
            </a:extLst>
          </p:cNvPr>
          <p:cNvSpPr txBox="1"/>
          <p:nvPr/>
        </p:nvSpPr>
        <p:spPr>
          <a:xfrm>
            <a:off x="944287" y="4475016"/>
            <a:ext cx="491863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50" b="1" dirty="0">
                <a:latin typeface="+mj-lt"/>
              </a:rPr>
              <a:t>Contact Person: </a:t>
            </a:r>
            <a:r>
              <a:rPr lang="en-GB" sz="1350" b="1" dirty="0">
                <a:solidFill>
                  <a:schemeClr val="tx2"/>
                </a:solidFill>
                <a:latin typeface="+mj-lt"/>
              </a:rPr>
              <a:t>Joachim Janik</a:t>
            </a:r>
            <a:endParaRPr lang="de-DE" sz="135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2" name="Fußzeilenplatzhalter 7">
            <a:extLst>
              <a:ext uri="{FF2B5EF4-FFF2-40B4-BE49-F238E27FC236}">
                <a16:creationId xmlns:a16="http://schemas.microsoft.com/office/drawing/2014/main" id="{B24A2C3A-81C5-441E-BDAA-A325C91237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endParaRPr lang="de-DE" dirty="0"/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59BAD138-054B-40EA-89A7-0D97DA957C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052" y="3079834"/>
            <a:ext cx="774232" cy="486973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37A847C0-F263-4AB9-8B3F-4A976C7380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593" y="4178070"/>
            <a:ext cx="628650" cy="476250"/>
          </a:xfrm>
          <a:prstGeom prst="rect">
            <a:avLst/>
          </a:prstGeom>
        </p:spPr>
      </p:pic>
      <p:cxnSp>
        <p:nvCxnSpPr>
          <p:cNvPr id="29" name="Gerade Verbindung 49">
            <a:extLst>
              <a:ext uri="{FF2B5EF4-FFF2-40B4-BE49-F238E27FC236}">
                <a16:creationId xmlns:a16="http://schemas.microsoft.com/office/drawing/2014/main" id="{9DD0CACF-0C6C-44D2-AA5A-97136C0076D3}"/>
              </a:ext>
            </a:extLst>
          </p:cNvPr>
          <p:cNvCxnSpPr/>
          <p:nvPr/>
        </p:nvCxnSpPr>
        <p:spPr bwMode="auto">
          <a:xfrm>
            <a:off x="7358479" y="3275317"/>
            <a:ext cx="0" cy="203346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C82B1C68-ED4A-4A12-BE80-6A8A47665B7F}"/>
              </a:ext>
            </a:extLst>
          </p:cNvPr>
          <p:cNvSpPr txBox="1"/>
          <p:nvPr/>
        </p:nvSpPr>
        <p:spPr>
          <a:xfrm>
            <a:off x="6630413" y="3627431"/>
            <a:ext cx="17907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50" b="1" dirty="0">
                <a:latin typeface="+mj-lt"/>
              </a:rPr>
              <a:t>UL </a:t>
            </a:r>
            <a:r>
              <a:rPr lang="de-DE" sz="1350" b="1" dirty="0" err="1">
                <a:latin typeface="+mj-lt"/>
              </a:rPr>
              <a:t>approval</a:t>
            </a:r>
            <a:r>
              <a:rPr lang="de-DE" sz="1350" b="1" dirty="0">
                <a:latin typeface="+mj-lt"/>
              </a:rPr>
              <a:t> </a:t>
            </a:r>
            <a:r>
              <a:rPr lang="de-DE" sz="1350" b="1" dirty="0" err="1">
                <a:latin typeface="+mj-lt"/>
              </a:rPr>
              <a:t>for</a:t>
            </a:r>
            <a:r>
              <a:rPr lang="de-DE" sz="1350" b="1" dirty="0">
                <a:latin typeface="+mj-lt"/>
              </a:rPr>
              <a:t> North </a:t>
            </a:r>
            <a:r>
              <a:rPr lang="de-DE" sz="1350" b="1" dirty="0" err="1">
                <a:latin typeface="+mj-lt"/>
              </a:rPr>
              <a:t>America</a:t>
            </a:r>
            <a:endParaRPr lang="de-DE" sz="1350" b="1" dirty="0">
              <a:latin typeface="+mj-lt"/>
            </a:endParaRPr>
          </a:p>
        </p:txBody>
      </p:sp>
      <p:cxnSp>
        <p:nvCxnSpPr>
          <p:cNvPr id="31" name="Gerade Verbindung 50">
            <a:extLst>
              <a:ext uri="{FF2B5EF4-FFF2-40B4-BE49-F238E27FC236}">
                <a16:creationId xmlns:a16="http://schemas.microsoft.com/office/drawing/2014/main" id="{1FCFE8E4-8877-4FEB-AD88-9F561C5D5464}"/>
              </a:ext>
            </a:extLst>
          </p:cNvPr>
          <p:cNvCxnSpPr>
            <a:cxnSpLocks/>
          </p:cNvCxnSpPr>
          <p:nvPr/>
        </p:nvCxnSpPr>
        <p:spPr bwMode="auto">
          <a:xfrm flipV="1">
            <a:off x="5460612" y="3831102"/>
            <a:ext cx="1116707" cy="4038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Ellipse 32">
            <a:extLst>
              <a:ext uri="{FF2B5EF4-FFF2-40B4-BE49-F238E27FC236}">
                <a16:creationId xmlns:a16="http://schemas.microsoft.com/office/drawing/2014/main" id="{52151A17-1AE0-429E-AFB3-C908CA15E7D1}"/>
              </a:ext>
            </a:extLst>
          </p:cNvPr>
          <p:cNvSpPr/>
          <p:nvPr/>
        </p:nvSpPr>
        <p:spPr bwMode="auto">
          <a:xfrm flipV="1">
            <a:off x="5383126" y="3740699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ECF1FC1A-D9A7-4E23-9EAC-92C9B2D956C6}"/>
              </a:ext>
            </a:extLst>
          </p:cNvPr>
          <p:cNvGrpSpPr/>
          <p:nvPr/>
        </p:nvGrpSpPr>
        <p:grpSpPr>
          <a:xfrm>
            <a:off x="5757750" y="734257"/>
            <a:ext cx="1185411" cy="1212764"/>
            <a:chOff x="7558664" y="4254560"/>
            <a:chExt cx="1527763" cy="1527763"/>
          </a:xfrm>
        </p:grpSpPr>
        <p:grpSp>
          <p:nvGrpSpPr>
            <p:cNvPr id="36" name="Gruppieren 35">
              <a:extLst>
                <a:ext uri="{FF2B5EF4-FFF2-40B4-BE49-F238E27FC236}">
                  <a16:creationId xmlns:a16="http://schemas.microsoft.com/office/drawing/2014/main" id="{3AA32EB3-A35C-4855-B9DA-4C16441B8ACC}"/>
                </a:ext>
              </a:extLst>
            </p:cNvPr>
            <p:cNvGrpSpPr/>
            <p:nvPr/>
          </p:nvGrpSpPr>
          <p:grpSpPr>
            <a:xfrm>
              <a:off x="7558664" y="4254560"/>
              <a:ext cx="1527763" cy="1527763"/>
              <a:chOff x="4235877" y="2433382"/>
              <a:chExt cx="1527763" cy="1527763"/>
            </a:xfrm>
          </p:grpSpPr>
          <p:sp>
            <p:nvSpPr>
              <p:cNvPr id="38" name="Ellipse 37">
                <a:extLst>
                  <a:ext uri="{FF2B5EF4-FFF2-40B4-BE49-F238E27FC236}">
                    <a16:creationId xmlns:a16="http://schemas.microsoft.com/office/drawing/2014/main" id="{ED901B50-9FB4-4683-B981-ED8735FFE08B}"/>
                  </a:ext>
                </a:extLst>
              </p:cNvPr>
              <p:cNvSpPr/>
              <p:nvPr/>
            </p:nvSpPr>
            <p:spPr>
              <a:xfrm>
                <a:off x="4235877" y="2433382"/>
                <a:ext cx="1527763" cy="1527763"/>
              </a:xfrm>
              <a:prstGeom prst="ellipse">
                <a:avLst/>
              </a:prstGeom>
              <a:solidFill>
                <a:srgbClr val="EB8C00"/>
              </a:solidFill>
              <a:ln w="9525">
                <a:noFill/>
              </a:ln>
              <a:effectLst>
                <a:outerShdw blurRad="50800" dist="25400" dir="21540000" algn="ctr" rotWithShape="0">
                  <a:schemeClr val="tx1">
                    <a:alpha val="46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de-DE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Ellipse 38">
                <a:extLst>
                  <a:ext uri="{FF2B5EF4-FFF2-40B4-BE49-F238E27FC236}">
                    <a16:creationId xmlns:a16="http://schemas.microsoft.com/office/drawing/2014/main" id="{E74E5482-586F-4AE1-828C-041983F88927}"/>
                  </a:ext>
                </a:extLst>
              </p:cNvPr>
              <p:cNvSpPr/>
              <p:nvPr/>
            </p:nvSpPr>
            <p:spPr>
              <a:xfrm>
                <a:off x="4330460" y="2527968"/>
                <a:ext cx="1338600" cy="1338601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de-DE" dirty="0" err="1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F21EDB2D-40DF-4B8D-B8E4-7D62897B07BD}"/>
                </a:ext>
              </a:extLst>
            </p:cNvPr>
            <p:cNvSpPr/>
            <p:nvPr/>
          </p:nvSpPr>
          <p:spPr>
            <a:xfrm rot="902079">
              <a:off x="7592893" y="4503897"/>
              <a:ext cx="1459306" cy="10468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de-DE" sz="1200" b="1" dirty="0" err="1">
                  <a:solidFill>
                    <a:schemeClr val="bg1"/>
                  </a:solidFill>
                </a:rPr>
                <a:t>Tested</a:t>
              </a:r>
              <a:r>
                <a:rPr lang="de-DE" sz="1200" b="1" dirty="0">
                  <a:solidFill>
                    <a:schemeClr val="bg1"/>
                  </a:solidFill>
                </a:rPr>
                <a:t> </a:t>
              </a:r>
              <a:r>
                <a:rPr lang="de-DE" sz="1200" b="1" dirty="0" err="1">
                  <a:solidFill>
                    <a:schemeClr val="bg1"/>
                  </a:solidFill>
                </a:rPr>
                <a:t>with</a:t>
              </a:r>
              <a:r>
                <a:rPr lang="de-DE" sz="1200" b="1" dirty="0">
                  <a:solidFill>
                    <a:schemeClr val="bg1"/>
                  </a:solidFill>
                </a:rPr>
                <a:t> Honeywell </a:t>
              </a:r>
              <a:r>
                <a:rPr lang="de-DE" sz="1200" b="1" dirty="0" err="1">
                  <a:solidFill>
                    <a:schemeClr val="bg1"/>
                  </a:solidFill>
                </a:rPr>
                <a:t>Safety</a:t>
              </a:r>
              <a:r>
                <a:rPr lang="de-DE" sz="1200" b="1" dirty="0">
                  <a:solidFill>
                    <a:schemeClr val="bg1"/>
                  </a:solidFill>
                </a:rPr>
                <a:t> Manager</a:t>
              </a:r>
            </a:p>
          </p:txBody>
        </p:sp>
      </p:grp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0F8334D0-65FC-4DC0-8600-2AED02387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905" y="1411089"/>
            <a:ext cx="5591175" cy="3305175"/>
          </a:xfrm>
          <a:prstGeom prst="rect">
            <a:avLst/>
          </a:prstGeom>
        </p:spPr>
      </p:pic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C50E1E-CFB1-4444-B9D2-4B5BC44AF933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>
          <a:xfrm>
            <a:off x="8528745" y="4904542"/>
            <a:ext cx="256480" cy="123111"/>
          </a:xfrm>
        </p:spPr>
        <p:txBody>
          <a:bodyPr/>
          <a:lstStyle/>
          <a:p>
            <a:pPr>
              <a:defRPr/>
            </a:pPr>
            <a:r>
              <a:rPr lang="de-DE" dirty="0" err="1"/>
              <a:t>page</a:t>
            </a:r>
            <a:r>
              <a:rPr lang="de-DE" dirty="0"/>
              <a:t> </a:t>
            </a:r>
            <a:fld id="{33DFACD0-E0B8-4DE5-A668-1B0064C530BF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ECEF6E1-DBA9-4682-994F-0D0E5DEF6679}"/>
              </a:ext>
            </a:extLst>
          </p:cNvPr>
          <p:cNvSpPr txBox="1"/>
          <p:nvPr/>
        </p:nvSpPr>
        <p:spPr>
          <a:xfrm>
            <a:off x="6204431" y="3951881"/>
            <a:ext cx="1790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+mj-lt"/>
              </a:rPr>
              <a:t>Error </a:t>
            </a:r>
            <a:r>
              <a:rPr lang="de-DE" sz="1200" b="1" dirty="0" err="1">
                <a:latin typeface="+mj-lt"/>
              </a:rPr>
              <a:t>output</a:t>
            </a:r>
            <a:r>
              <a:rPr lang="de-DE" sz="1200" b="1" dirty="0">
                <a:latin typeface="+mj-lt"/>
              </a:rPr>
              <a:t> </a:t>
            </a:r>
            <a:r>
              <a:rPr lang="de-DE" sz="1200" b="1" dirty="0" err="1">
                <a:latin typeface="+mj-lt"/>
              </a:rPr>
              <a:t>diagnostic</a:t>
            </a:r>
            <a:r>
              <a:rPr lang="de-DE" sz="1200" b="1" dirty="0">
                <a:latin typeface="+mj-lt"/>
              </a:rPr>
              <a:t> and </a:t>
            </a:r>
            <a:r>
              <a:rPr lang="de-DE" sz="1200" b="1" dirty="0" err="1">
                <a:latin typeface="+mj-lt"/>
              </a:rPr>
              <a:t>alarm</a:t>
            </a:r>
            <a:r>
              <a:rPr lang="de-DE" sz="1200" b="1" dirty="0">
                <a:latin typeface="+mj-lt"/>
              </a:rPr>
              <a:t>.</a:t>
            </a:r>
            <a:endParaRPr lang="de-DE" sz="1200" dirty="0">
              <a:latin typeface="+mj-lt"/>
            </a:endParaRPr>
          </a:p>
        </p:txBody>
      </p:sp>
      <p:cxnSp>
        <p:nvCxnSpPr>
          <p:cNvPr id="17" name="Gerade Verbindung 38">
            <a:extLst>
              <a:ext uri="{FF2B5EF4-FFF2-40B4-BE49-F238E27FC236}">
                <a16:creationId xmlns:a16="http://schemas.microsoft.com/office/drawing/2014/main" id="{8D55003D-6749-43EC-8AD2-C616198B7EC5}"/>
              </a:ext>
            </a:extLst>
          </p:cNvPr>
          <p:cNvCxnSpPr>
            <a:cxnSpLocks/>
            <a:stCxn id="18" idx="6"/>
          </p:cNvCxnSpPr>
          <p:nvPr/>
        </p:nvCxnSpPr>
        <p:spPr bwMode="auto">
          <a:xfrm flipH="1">
            <a:off x="1494692" y="3550684"/>
            <a:ext cx="413112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EA27B60D-7DE1-4BC0-9CA6-6480A54DB711}"/>
              </a:ext>
            </a:extLst>
          </p:cNvPr>
          <p:cNvSpPr/>
          <p:nvPr/>
        </p:nvSpPr>
        <p:spPr bwMode="auto">
          <a:xfrm flipV="1">
            <a:off x="1769131" y="3471729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07C7F45B-0ACC-4826-B0D2-E456EBBE1911}"/>
              </a:ext>
            </a:extLst>
          </p:cNvPr>
          <p:cNvSpPr/>
          <p:nvPr/>
        </p:nvSpPr>
        <p:spPr bwMode="auto">
          <a:xfrm flipV="1">
            <a:off x="5036999" y="4206991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23" name="Gerade Verbindung 50">
            <a:extLst>
              <a:ext uri="{FF2B5EF4-FFF2-40B4-BE49-F238E27FC236}">
                <a16:creationId xmlns:a16="http://schemas.microsoft.com/office/drawing/2014/main" id="{880E5A69-D61E-4D62-ADF8-42F9B4EFB746}"/>
              </a:ext>
            </a:extLst>
          </p:cNvPr>
          <p:cNvCxnSpPr/>
          <p:nvPr/>
        </p:nvCxnSpPr>
        <p:spPr bwMode="auto">
          <a:xfrm>
            <a:off x="4535828" y="1689739"/>
            <a:ext cx="1178719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Gerade Verbindung 55">
            <a:extLst>
              <a:ext uri="{FF2B5EF4-FFF2-40B4-BE49-F238E27FC236}">
                <a16:creationId xmlns:a16="http://schemas.microsoft.com/office/drawing/2014/main" id="{CAB2FABD-6A70-4322-B08D-D64B8E4BF36A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 flipV="1">
            <a:off x="5175672" y="4266629"/>
            <a:ext cx="1028759" cy="8425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B16E6E40-F369-40EB-8854-C3F7A035DAF8}"/>
              </a:ext>
            </a:extLst>
          </p:cNvPr>
          <p:cNvSpPr/>
          <p:nvPr/>
        </p:nvSpPr>
        <p:spPr bwMode="auto">
          <a:xfrm flipV="1">
            <a:off x="4466492" y="1622332"/>
            <a:ext cx="138673" cy="15791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endParaRPr lang="de-DE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6" name="Fußzeilenplatzhalter 7">
            <a:extLst>
              <a:ext uri="{FF2B5EF4-FFF2-40B4-BE49-F238E27FC236}">
                <a16:creationId xmlns:a16="http://schemas.microsoft.com/office/drawing/2014/main" id="{1C066558-0687-46E2-902C-588AD3906F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endParaRPr lang="de-DE" dirty="0"/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FF389B84-BFF9-478F-8375-572A738A9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972000"/>
            <a:ext cx="8426450" cy="615553"/>
          </a:xfrm>
        </p:spPr>
        <p:txBody>
          <a:bodyPr/>
          <a:lstStyle/>
          <a:p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br>
              <a:rPr lang="de-DE" dirty="0"/>
            </a:br>
            <a:r>
              <a:rPr lang="de-DE" b="0" dirty="0" err="1"/>
              <a:t>Safety</a:t>
            </a:r>
            <a:r>
              <a:rPr lang="de-DE" b="0" dirty="0"/>
              <a:t> </a:t>
            </a:r>
            <a:r>
              <a:rPr lang="de-DE" b="0" dirty="0" err="1"/>
              <a:t>relay</a:t>
            </a:r>
            <a:r>
              <a:rPr lang="de-DE" b="0" dirty="0"/>
              <a:t> </a:t>
            </a:r>
            <a:r>
              <a:rPr lang="de-DE" b="0" dirty="0" err="1"/>
              <a:t>for</a:t>
            </a:r>
            <a:r>
              <a:rPr lang="de-DE" b="0" dirty="0"/>
              <a:t> </a:t>
            </a:r>
            <a:r>
              <a:rPr lang="de-DE" b="0" dirty="0" err="1"/>
              <a:t>the</a:t>
            </a:r>
            <a:r>
              <a:rPr lang="de-DE" b="0" dirty="0"/>
              <a:t> </a:t>
            </a:r>
            <a:r>
              <a:rPr lang="de-DE" b="0" dirty="0" err="1"/>
              <a:t>process</a:t>
            </a:r>
            <a:r>
              <a:rPr lang="de-DE" b="0" dirty="0"/>
              <a:t> </a:t>
            </a:r>
            <a:r>
              <a:rPr lang="de-DE" b="0" dirty="0" err="1"/>
              <a:t>industry</a:t>
            </a:r>
            <a:endParaRPr sz="20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6E0517D-2484-4257-A894-A9D19CC8711D}"/>
              </a:ext>
            </a:extLst>
          </p:cNvPr>
          <p:cNvSpPr txBox="1"/>
          <p:nvPr/>
        </p:nvSpPr>
        <p:spPr>
          <a:xfrm>
            <a:off x="43172" y="3258117"/>
            <a:ext cx="1627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+mj-lt"/>
              </a:rPr>
              <a:t>Test inputs for checking of the internal relay contacts.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A20E6C0-D87E-43D6-914D-3138ADC05CF6}"/>
              </a:ext>
            </a:extLst>
          </p:cNvPr>
          <p:cNvSpPr txBox="1"/>
          <p:nvPr/>
        </p:nvSpPr>
        <p:spPr>
          <a:xfrm>
            <a:off x="5714547" y="1079722"/>
            <a:ext cx="179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+mj-lt"/>
              </a:rPr>
              <a:t>LED indicator for switching function, error message and supply voltage of „diagnosis“.</a:t>
            </a:r>
            <a:endParaRPr lang="en-GB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253064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8F6509-BA0C-433E-AE11-28B4D2C3B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936000"/>
            <a:ext cx="8426450" cy="615553"/>
          </a:xfrm>
        </p:spPr>
        <p:txBody>
          <a:bodyPr/>
          <a:lstStyle/>
          <a:p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br>
              <a:rPr lang="de-DE" dirty="0"/>
            </a:br>
            <a:r>
              <a:rPr lang="de-DE" b="0" dirty="0" err="1"/>
              <a:t>Safety</a:t>
            </a:r>
            <a:r>
              <a:rPr lang="de-DE" b="0" dirty="0"/>
              <a:t> </a:t>
            </a:r>
            <a:r>
              <a:rPr lang="de-DE" b="0" dirty="0" err="1"/>
              <a:t>relay</a:t>
            </a:r>
            <a:r>
              <a:rPr lang="de-DE" b="0" dirty="0"/>
              <a:t> </a:t>
            </a:r>
            <a:r>
              <a:rPr lang="de-DE" b="0" dirty="0" err="1"/>
              <a:t>for</a:t>
            </a:r>
            <a:r>
              <a:rPr lang="de-DE" b="0" dirty="0"/>
              <a:t> </a:t>
            </a:r>
            <a:r>
              <a:rPr lang="de-DE" b="0" dirty="0" err="1"/>
              <a:t>the</a:t>
            </a:r>
            <a:r>
              <a:rPr lang="de-DE" b="0" dirty="0"/>
              <a:t> </a:t>
            </a:r>
            <a:r>
              <a:rPr lang="de-DE" b="0" dirty="0" err="1"/>
              <a:t>process</a:t>
            </a:r>
            <a:r>
              <a:rPr lang="de-DE" b="0" dirty="0"/>
              <a:t> </a:t>
            </a:r>
            <a:r>
              <a:rPr lang="de-DE" b="0" dirty="0" err="1"/>
              <a:t>industry</a:t>
            </a:r>
            <a:r>
              <a:rPr lang="de-DE" b="0" dirty="0"/>
              <a:t> 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BEE694-3FCD-4B72-91A9-891EC6629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83A4BC-2C61-45FC-A6E0-70AE503BE2B3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50C6693-1FF2-4830-9876-5C87C60436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grpSp>
        <p:nvGrpSpPr>
          <p:cNvPr id="7" name="Gruppieren 9">
            <a:extLst>
              <a:ext uri="{FF2B5EF4-FFF2-40B4-BE49-F238E27FC236}">
                <a16:creationId xmlns:a16="http://schemas.microsoft.com/office/drawing/2014/main" id="{71746D8B-6939-48A0-8DDC-B74ACDAC6113}"/>
              </a:ext>
            </a:extLst>
          </p:cNvPr>
          <p:cNvGrpSpPr/>
          <p:nvPr/>
        </p:nvGrpSpPr>
        <p:grpSpPr>
          <a:xfrm>
            <a:off x="363756" y="3239341"/>
            <a:ext cx="4082828" cy="1609327"/>
            <a:chOff x="179511" y="1844824"/>
            <a:chExt cx="4218626" cy="2435584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0BF1837-2A2D-442D-A40F-279F597E540E}"/>
                </a:ext>
              </a:extLst>
            </p:cNvPr>
            <p:cNvSpPr/>
            <p:nvPr/>
          </p:nvSpPr>
          <p:spPr bwMode="auto">
            <a:xfrm>
              <a:off x="179512" y="2191611"/>
              <a:ext cx="4218625" cy="2088797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1000" tIns="81000" rIns="81000" bIns="27000" numCol="1" rtlCol="0" anchor="t" anchorCtr="0" compatLnSpc="1">
              <a:prstTxWarp prst="textNoShape">
                <a:avLst/>
              </a:prstTxWarp>
            </a:bodyPr>
            <a:lstStyle/>
            <a:p>
              <a:pPr marL="135731" indent="-135731">
                <a:buClr>
                  <a:schemeClr val="accent1"/>
                </a:buClr>
                <a:buFont typeface="+mj-lt"/>
                <a:buAutoNum type="arabicPeriod"/>
              </a:pPr>
              <a:r>
                <a:rPr lang="en-GB" sz="1400" dirty="0">
                  <a:solidFill>
                    <a:srgbClr val="000000"/>
                  </a:solidFill>
                  <a:latin typeface="+mn-lt"/>
                </a:rPr>
                <a:t>Open wire detection and load monitoring</a:t>
              </a:r>
            </a:p>
            <a:p>
              <a:pPr marL="135731" indent="-135731">
                <a:buClr>
                  <a:schemeClr val="accent1"/>
                </a:buClr>
                <a:buFont typeface="+mj-lt"/>
                <a:buAutoNum type="arabicPeriod"/>
              </a:pPr>
              <a:r>
                <a:rPr lang="en-GB" sz="1400" dirty="0">
                  <a:solidFill>
                    <a:srgbClr val="000000"/>
                  </a:solidFill>
                  <a:latin typeface="+mn-lt"/>
                </a:rPr>
                <a:t>Usage in explosive atmosphere</a:t>
              </a: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A079AAF2-EF6A-48D5-9AA7-C09DE43E3CA0}"/>
                </a:ext>
              </a:extLst>
            </p:cNvPr>
            <p:cNvSpPr/>
            <p:nvPr/>
          </p:nvSpPr>
          <p:spPr bwMode="auto">
            <a:xfrm>
              <a:off x="179511" y="1844824"/>
              <a:ext cx="4218625" cy="3467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1000" tIns="27000" rIns="81000" bIns="27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en-GB" sz="1400" b="1" dirty="0">
                  <a:solidFill>
                    <a:srgbClr val="000000"/>
                  </a:solidFill>
                  <a:latin typeface="+mj-lt"/>
                </a:rPr>
                <a:t>Product features</a:t>
              </a:r>
              <a:endParaRPr lang="de-DE" sz="1400" b="1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11" name="Gruppieren 9">
            <a:extLst>
              <a:ext uri="{FF2B5EF4-FFF2-40B4-BE49-F238E27FC236}">
                <a16:creationId xmlns:a16="http://schemas.microsoft.com/office/drawing/2014/main" id="{21A7EB26-35B7-43CD-AD9E-58C6C2E81B1C}"/>
              </a:ext>
            </a:extLst>
          </p:cNvPr>
          <p:cNvGrpSpPr/>
          <p:nvPr/>
        </p:nvGrpSpPr>
        <p:grpSpPr>
          <a:xfrm>
            <a:off x="4697418" y="1562292"/>
            <a:ext cx="4082826" cy="1585552"/>
            <a:chOff x="179511" y="1650876"/>
            <a:chExt cx="4218625" cy="256497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DCC9B955-B16B-40AD-837D-06987139B52B}"/>
                </a:ext>
              </a:extLst>
            </p:cNvPr>
            <p:cNvSpPr/>
            <p:nvPr/>
          </p:nvSpPr>
          <p:spPr bwMode="auto">
            <a:xfrm>
              <a:off x="179511" y="2050623"/>
              <a:ext cx="4218625" cy="2165223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1000" tIns="81000" rIns="81000" bIns="27000" numCol="1" rtlCol="0" anchor="t" anchorCtr="0" compatLnSpc="1">
              <a:prstTxWarp prst="textNoShape">
                <a:avLst/>
              </a:prstTxWarp>
            </a:bodyPr>
            <a:lstStyle/>
            <a:p>
              <a:pPr marL="135731" indent="-135731">
                <a:buClr>
                  <a:schemeClr val="accent1"/>
                </a:buClr>
                <a:buFont typeface="+mj-lt"/>
                <a:buAutoNum type="arabicPeriod"/>
              </a:pP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Extended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temperature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range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up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to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70°C</a:t>
              </a:r>
            </a:p>
            <a:p>
              <a:pPr marL="135731" indent="-135731">
                <a:buClr>
                  <a:schemeClr val="accent1"/>
                </a:buClr>
                <a:buFont typeface="+mj-lt"/>
                <a:buAutoNum type="arabicPeriod"/>
              </a:pP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Diagnostic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- and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alarm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output</a:t>
              </a:r>
              <a:endParaRPr lang="de-DE" sz="1400" dirty="0">
                <a:solidFill>
                  <a:srgbClr val="000000"/>
                </a:solidFill>
                <a:latin typeface="+mj-lt"/>
              </a:endParaRPr>
            </a:p>
            <a:p>
              <a:pPr marL="135731" indent="-135731">
                <a:buClr>
                  <a:schemeClr val="accent1"/>
                </a:buClr>
                <a:buFont typeface="+mj-lt"/>
                <a:buAutoNum type="arabicPeriod"/>
              </a:pP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Certified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by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TUV NORD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as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„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approved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safety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 </a:t>
              </a:r>
              <a:r>
                <a:rPr lang="de-DE" sz="1400" dirty="0" err="1">
                  <a:solidFill>
                    <a:srgbClr val="000000"/>
                  </a:solidFill>
                  <a:latin typeface="+mj-lt"/>
                </a:rPr>
                <a:t>function</a:t>
              </a:r>
              <a:r>
                <a:rPr lang="de-DE" sz="1400" dirty="0">
                  <a:solidFill>
                    <a:srgbClr val="000000"/>
                  </a:solidFill>
                  <a:latin typeface="+mj-lt"/>
                </a:rPr>
                <a:t>“ </a:t>
              </a: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AD66E660-9422-4642-B0F2-A2F24654E4E5}"/>
                </a:ext>
              </a:extLst>
            </p:cNvPr>
            <p:cNvSpPr/>
            <p:nvPr/>
          </p:nvSpPr>
          <p:spPr bwMode="auto">
            <a:xfrm>
              <a:off x="179511" y="1650876"/>
              <a:ext cx="4218625" cy="3992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1000" tIns="27000" rIns="81000" bIns="27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en-GB" sz="1400" b="1" dirty="0">
                  <a:solidFill>
                    <a:srgbClr val="000000"/>
                  </a:solidFill>
                  <a:latin typeface="+mj-lt"/>
                </a:rPr>
                <a:t>Differentiation from competitors</a:t>
              </a:r>
              <a:endParaRPr lang="de-DE" sz="1400" b="1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14" name="Gruppieren 9">
            <a:extLst>
              <a:ext uri="{FF2B5EF4-FFF2-40B4-BE49-F238E27FC236}">
                <a16:creationId xmlns:a16="http://schemas.microsoft.com/office/drawing/2014/main" id="{0CCAAC4F-A032-4AED-9981-AD2366CBA913}"/>
              </a:ext>
            </a:extLst>
          </p:cNvPr>
          <p:cNvGrpSpPr/>
          <p:nvPr/>
        </p:nvGrpSpPr>
        <p:grpSpPr>
          <a:xfrm>
            <a:off x="4702400" y="3256320"/>
            <a:ext cx="4082825" cy="1585623"/>
            <a:chOff x="179511" y="1868426"/>
            <a:chExt cx="4218626" cy="2411982"/>
          </a:xfrm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10D6C016-5285-4431-9E2E-C0DB7B5E47F8}"/>
                </a:ext>
              </a:extLst>
            </p:cNvPr>
            <p:cNvSpPr/>
            <p:nvPr/>
          </p:nvSpPr>
          <p:spPr bwMode="auto">
            <a:xfrm>
              <a:off x="179512" y="2191611"/>
              <a:ext cx="4218625" cy="2088797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1000" tIns="81000" rIns="81000" bIns="27000" numCol="1" rtlCol="0" anchor="t" anchorCtr="0" compatLnSpc="1">
              <a:prstTxWarp prst="textNoShape">
                <a:avLst/>
              </a:prstTxWarp>
            </a:bodyPr>
            <a:lstStyle/>
            <a:p>
              <a:pPr marL="342900" indent="-342900">
                <a:buClr>
                  <a:schemeClr val="accent1"/>
                </a:buClr>
                <a:buAutoNum type="arabicPeriod"/>
              </a:pPr>
              <a:r>
                <a:rPr lang="en-US" sz="1400" dirty="0">
                  <a:solidFill>
                    <a:srgbClr val="000000"/>
                  </a:solidFill>
                  <a:latin typeface="+mn-lt"/>
                </a:rPr>
                <a:t>Permanent monitoring of the load and the wiring of the system in not operating mode. Error message due to additional diagnostic and alarm output.</a:t>
              </a:r>
            </a:p>
            <a:p>
              <a:pPr marL="342900" indent="-342900">
                <a:buClr>
                  <a:schemeClr val="accent1"/>
                </a:buClr>
                <a:buAutoNum type="arabicPeriod"/>
              </a:pPr>
              <a:r>
                <a:rPr lang="en-US" sz="1400" dirty="0">
                  <a:solidFill>
                    <a:srgbClr val="000000"/>
                  </a:solidFill>
                  <a:latin typeface="+mn-lt"/>
                </a:rPr>
                <a:t>The IEC EX / ATEX certification for all markets confirms, that the special technical requirements for explosion protection are fulfilled.</a:t>
              </a:r>
            </a:p>
            <a:p>
              <a:pPr marL="135731" indent="-135731">
                <a:buClr>
                  <a:schemeClr val="accent1"/>
                </a:buClr>
                <a:buFont typeface="+mj-lt"/>
                <a:buAutoNum type="arabicPeriod"/>
              </a:pPr>
              <a:endParaRPr lang="de-DE" sz="140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6D57830D-2BDA-44FA-820B-F7C84E537826}"/>
                </a:ext>
              </a:extLst>
            </p:cNvPr>
            <p:cNvSpPr/>
            <p:nvPr/>
          </p:nvSpPr>
          <p:spPr bwMode="auto">
            <a:xfrm>
              <a:off x="179511" y="1868426"/>
              <a:ext cx="4218625" cy="33610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1000" tIns="27000" rIns="81000" bIns="27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en-GB" sz="1400" b="1" dirty="0">
                  <a:solidFill>
                    <a:srgbClr val="000000"/>
                  </a:solidFill>
                  <a:latin typeface="+mj-lt"/>
                </a:rPr>
                <a:t>Customer benefit</a:t>
              </a:r>
              <a:endParaRPr lang="de-DE" sz="1400" b="1" dirty="0">
                <a:solidFill>
                  <a:srgbClr val="000000"/>
                </a:solidFill>
                <a:latin typeface="+mj-lt"/>
              </a:endParaRPr>
            </a:p>
          </p:txBody>
        </p:sp>
      </p:grpSp>
      <p:sp>
        <p:nvSpPr>
          <p:cNvPr id="20" name="Fußzeilenplatzhalter 7">
            <a:extLst>
              <a:ext uri="{FF2B5EF4-FFF2-40B4-BE49-F238E27FC236}">
                <a16:creationId xmlns:a16="http://schemas.microsoft.com/office/drawing/2014/main" id="{195C054E-AFCB-466B-886C-A897DC8D564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endParaRPr lang="de-DE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4723A5D5-ADC6-4D55-A8B5-1160B1521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4800" y="1623513"/>
            <a:ext cx="864818" cy="14034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C6BEA14-9362-46A7-BE7A-129506976F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50" y="1532829"/>
            <a:ext cx="1566093" cy="156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2258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el 1"/>
          <p:cNvSpPr>
            <a:spLocks noGrp="1"/>
          </p:cNvSpPr>
          <p:nvPr>
            <p:ph type="title"/>
          </p:nvPr>
        </p:nvSpPr>
        <p:spPr>
          <a:xfrm>
            <a:off x="358775" y="972000"/>
            <a:ext cx="8426450" cy="307777"/>
          </a:xfrm>
        </p:spPr>
        <p:txBody>
          <a:bodyPr/>
          <a:lstStyle/>
          <a:p>
            <a:r>
              <a:rPr lang="de-DE" dirty="0" err="1"/>
              <a:t>Applications</a:t>
            </a:r>
            <a:endParaRPr lang="de-DE" sz="2000" dirty="0"/>
          </a:p>
        </p:txBody>
      </p:sp>
      <p:sp>
        <p:nvSpPr>
          <p:cNvPr id="24578" name="Inhaltsplatzhalter 2"/>
          <p:cNvSpPr>
            <a:spLocks noGrp="1"/>
          </p:cNvSpPr>
          <p:nvPr>
            <p:ph idx="1"/>
          </p:nvPr>
        </p:nvSpPr>
        <p:spPr>
          <a:xfrm>
            <a:off x="358775" y="1407319"/>
            <a:ext cx="8426450" cy="2821285"/>
          </a:xfrm>
        </p:spPr>
        <p:txBody>
          <a:bodyPr/>
          <a:lstStyle/>
          <a:p>
            <a:r>
              <a:rPr lang="en-GB" dirty="0"/>
              <a:t>The safety relay SCS 24VDC P1SIL3ES LL  is designed for safe switch on function (energize to safe) of plant parts in the process industry. </a:t>
            </a:r>
          </a:p>
          <a:p>
            <a:r>
              <a:rPr lang="en-GB" dirty="0"/>
              <a:t>The device fulfils the requirements for the safety integrity level 3 (SIL3) in low demand mode operation according standard EN 61508.</a:t>
            </a:r>
          </a:p>
          <a:p>
            <a:r>
              <a:rPr lang="en-GB" dirty="0"/>
              <a:t>Notice: the safety relay is not designed for machinery safety applications (protection of human &amp; machine) acc. EN ISO 13849-1.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94AE3-03F7-4EFE-BC7C-2CD0F94EA3E3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11" name="Foliennummernplatzhalter 9"/>
          <p:cNvSpPr>
            <a:spLocks noGrp="1"/>
          </p:cNvSpPr>
          <p:nvPr>
            <p:ph type="sldNum" sz="quarter" idx="11"/>
          </p:nvPr>
        </p:nvSpPr>
        <p:spPr>
          <a:xfrm>
            <a:off x="8519127" y="4904542"/>
            <a:ext cx="266098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Page </a:t>
            </a:r>
            <a:fld id="{33DFACD0-E0B8-4DE5-A668-1B0064C530BF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587E04-C669-4723-ACAD-2A2EC922797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SIL3 </a:t>
            </a:r>
            <a:r>
              <a:rPr lang="de-DE" dirty="0" err="1"/>
              <a:t>relay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147683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EDE4A1-DF4D-4740-B2B7-580ACC0C7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9EB0CA-F836-401F-83A8-77E5FD081EC9}" type="datetime1">
              <a:rPr lang="de-DE" smtClean="0"/>
              <a:t>09.09.2020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7FF4334-206A-4BF2-B575-1881C723FF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33DFACD0-E0B8-4DE5-A668-1B0064C530BF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A2D35B9-15C3-4C53-BA7B-A0B6D2E551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flipH="1">
            <a:off x="1085850" y="4904542"/>
            <a:ext cx="7224712" cy="123111"/>
          </a:xfrm>
        </p:spPr>
        <p:txBody>
          <a:bodyPr/>
          <a:lstStyle/>
          <a:p>
            <a:pPr>
              <a:defRPr/>
            </a:pPr>
            <a:r>
              <a:rPr lang="de-DE" dirty="0"/>
              <a:t>SIL3-Relais mit </a:t>
            </a:r>
            <a:r>
              <a:rPr lang="de-DE" dirty="0" err="1"/>
              <a:t>line</a:t>
            </a:r>
            <a:r>
              <a:rPr lang="de-DE" dirty="0"/>
              <a:t> &amp; </a:t>
            </a:r>
            <a:r>
              <a:rPr lang="de-DE" dirty="0" err="1"/>
              <a:t>load</a:t>
            </a:r>
            <a:r>
              <a:rPr lang="de-DE" dirty="0"/>
              <a:t> </a:t>
            </a:r>
            <a:r>
              <a:rPr lang="de-DE" dirty="0" err="1"/>
              <a:t>monitoring</a:t>
            </a:r>
            <a:endParaRPr lang="de-DE" dirty="0"/>
          </a:p>
        </p:txBody>
      </p:sp>
      <p:sp>
        <p:nvSpPr>
          <p:cNvPr id="10" name="Rectangle 39">
            <a:extLst>
              <a:ext uri="{FF2B5EF4-FFF2-40B4-BE49-F238E27FC236}">
                <a16:creationId xmlns:a16="http://schemas.microsoft.com/office/drawing/2014/main" id="{75D5D568-453A-42AB-9A09-3D2C53839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580" y="3697354"/>
            <a:ext cx="362821" cy="2293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de-DE" sz="1000" dirty="0" err="1"/>
              <a:t>valve</a:t>
            </a:r>
            <a:endParaRPr lang="de-DE" sz="1000" dirty="0"/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706E27AF-973B-4470-B3A1-162AD835C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0458" y="2951452"/>
            <a:ext cx="173372" cy="26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>
              <a:latin typeface="Arial" charset="0"/>
            </a:endParaRP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EE20905A-310B-4CF8-BAC5-5BD7597A8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2045" y="3075249"/>
            <a:ext cx="173372" cy="26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>
              <a:latin typeface="Arial" charset="0"/>
            </a:endParaRPr>
          </a:p>
        </p:txBody>
      </p:sp>
      <p:pic>
        <p:nvPicPr>
          <p:cNvPr id="13" name="Picture 19" descr="overfill2">
            <a:extLst>
              <a:ext uri="{FF2B5EF4-FFF2-40B4-BE49-F238E27FC236}">
                <a16:creationId xmlns:a16="http://schemas.microsoft.com/office/drawing/2014/main" id="{E0FEC9DF-EC33-4D92-A8F9-CCADD5B5D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712" y="1412182"/>
            <a:ext cx="3760954" cy="234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ne 22">
            <a:extLst>
              <a:ext uri="{FF2B5EF4-FFF2-40B4-BE49-F238E27FC236}">
                <a16:creationId xmlns:a16="http://schemas.microsoft.com/office/drawing/2014/main" id="{B80F6826-A388-4F42-9FB5-7CC42A438D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7647" y="1371219"/>
            <a:ext cx="2696026" cy="790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B9503AB3-74DE-484E-93EC-BFAF16A71C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058" y="3518552"/>
            <a:ext cx="752191" cy="828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1CF9D571-ABD8-4CAC-A8DF-F1BA1BB355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058" y="3559514"/>
            <a:ext cx="752191" cy="828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18" name="Line 26">
            <a:extLst>
              <a:ext uri="{FF2B5EF4-FFF2-40B4-BE49-F238E27FC236}">
                <a16:creationId xmlns:a16="http://schemas.microsoft.com/office/drawing/2014/main" id="{06EF8E95-4897-4813-98A0-6320C237F3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2148" y="3601387"/>
            <a:ext cx="75329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19" name="Line 27">
            <a:extLst>
              <a:ext uri="{FF2B5EF4-FFF2-40B4-BE49-F238E27FC236}">
                <a16:creationId xmlns:a16="http://schemas.microsoft.com/office/drawing/2014/main" id="{50DEFDF9-930F-4F1C-97EB-CD8CBE0F0F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2148" y="3642349"/>
            <a:ext cx="75329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FE0CA149-79F8-4E1F-AABD-079DB81703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8574" y="3977162"/>
            <a:ext cx="223445" cy="0"/>
          </a:xfrm>
          <a:prstGeom prst="line">
            <a:avLst/>
          </a:prstGeom>
          <a:noFill/>
          <a:ln w="15875">
            <a:solidFill>
              <a:srgbClr val="0000FF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B5DF94DB-1BA3-4140-BAAB-76A8436C6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8575" y="4142723"/>
            <a:ext cx="223445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59D44E3-6CF0-4B66-9781-774E85472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547" y="2569138"/>
            <a:ext cx="602860" cy="5925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2F676E-4D2E-4BE4-9A84-77C0F5598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3130" y="1740790"/>
            <a:ext cx="1044218" cy="1256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A5A546CD-B18B-4C65-97F7-2B75F2435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2768" y="1371220"/>
            <a:ext cx="0" cy="165669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5" name="Line 24">
            <a:extLst>
              <a:ext uri="{FF2B5EF4-FFF2-40B4-BE49-F238E27FC236}">
                <a16:creationId xmlns:a16="http://schemas.microsoft.com/office/drawing/2014/main" id="{8F9A4E80-E3D3-4439-9357-AF11CBE32D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1417" y="1371220"/>
            <a:ext cx="0" cy="165669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6" name="Line 25">
            <a:extLst>
              <a:ext uri="{FF2B5EF4-FFF2-40B4-BE49-F238E27FC236}">
                <a16:creationId xmlns:a16="http://schemas.microsoft.com/office/drawing/2014/main" id="{0A8FA1F4-FBFC-4477-8F0B-70A64D43C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6218" y="1536889"/>
            <a:ext cx="0" cy="94941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7" name="Line 22">
            <a:extLst>
              <a:ext uri="{FF2B5EF4-FFF2-40B4-BE49-F238E27FC236}">
                <a16:creationId xmlns:a16="http://schemas.microsoft.com/office/drawing/2014/main" id="{7CCEC5E9-81C2-4B4E-A726-177576F7D6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56218" y="1536889"/>
            <a:ext cx="2091754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8" name="Line 27">
            <a:extLst>
              <a:ext uri="{FF2B5EF4-FFF2-40B4-BE49-F238E27FC236}">
                <a16:creationId xmlns:a16="http://schemas.microsoft.com/office/drawing/2014/main" id="{E42160D0-DCC0-4D79-91C1-B300C0171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7972" y="1536889"/>
            <a:ext cx="85174" cy="409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29" name="Line 29">
            <a:extLst>
              <a:ext uri="{FF2B5EF4-FFF2-40B4-BE49-F238E27FC236}">
                <a16:creationId xmlns:a16="http://schemas.microsoft.com/office/drawing/2014/main" id="{2F9327CE-65D9-44D6-9BD6-4C18EEA7D6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1280" y="2486303"/>
            <a:ext cx="0" cy="2066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0" name="Line 31">
            <a:extLst>
              <a:ext uri="{FF2B5EF4-FFF2-40B4-BE49-F238E27FC236}">
                <a16:creationId xmlns:a16="http://schemas.microsoft.com/office/drawing/2014/main" id="{4FF344BF-AA51-470B-BA54-D3416DF990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99099" y="1740790"/>
            <a:ext cx="248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1" name="Line 35">
            <a:extLst>
              <a:ext uri="{FF2B5EF4-FFF2-40B4-BE49-F238E27FC236}">
                <a16:creationId xmlns:a16="http://schemas.microsoft.com/office/drawing/2014/main" id="{61AAA17C-B3F8-468A-9CAA-1693EEDCD2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4407" y="1740790"/>
            <a:ext cx="0" cy="234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2" name="Line 36">
            <a:extLst>
              <a:ext uri="{FF2B5EF4-FFF2-40B4-BE49-F238E27FC236}">
                <a16:creationId xmlns:a16="http://schemas.microsoft.com/office/drawing/2014/main" id="{EB3E1E70-3C4F-4A19-8F4F-3810F871575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86070" y="1319334"/>
            <a:ext cx="3041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3" name="Rectangle 39">
            <a:extLst>
              <a:ext uri="{FF2B5EF4-FFF2-40B4-BE49-F238E27FC236}">
                <a16:creationId xmlns:a16="http://schemas.microsoft.com/office/drawing/2014/main" id="{25783EB0-7C8C-4C18-B336-F3E430C26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345" y="3075250"/>
            <a:ext cx="362821" cy="2293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de-DE" sz="1000" dirty="0"/>
              <a:t>pump</a:t>
            </a:r>
          </a:p>
        </p:txBody>
      </p:sp>
      <p:sp>
        <p:nvSpPr>
          <p:cNvPr id="34" name="Line 41">
            <a:extLst>
              <a:ext uri="{FF2B5EF4-FFF2-40B4-BE49-F238E27FC236}">
                <a16:creationId xmlns:a16="http://schemas.microsoft.com/office/drawing/2014/main" id="{58265E96-E5BE-465A-97AD-2F7E682C4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6126" y="2044821"/>
            <a:ext cx="206587" cy="35265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5" name="Line 42">
            <a:extLst>
              <a:ext uri="{FF2B5EF4-FFF2-40B4-BE49-F238E27FC236}">
                <a16:creationId xmlns:a16="http://schemas.microsoft.com/office/drawing/2014/main" id="{7FB1281F-3D59-4EC7-8CF4-4FB4792EE3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2713" y="2397472"/>
            <a:ext cx="1" cy="66387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6" name="Line 29">
            <a:extLst>
              <a:ext uri="{FF2B5EF4-FFF2-40B4-BE49-F238E27FC236}">
                <a16:creationId xmlns:a16="http://schemas.microsoft.com/office/drawing/2014/main" id="{E814726D-2BB9-46C7-B15F-36132A0993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0103" y="2545472"/>
            <a:ext cx="0" cy="3242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0" tIns="0" rIns="0" bIns="0" anchor="ctr"/>
          <a:lstStyle/>
          <a:p>
            <a:endParaRPr lang="de-DE"/>
          </a:p>
        </p:txBody>
      </p:sp>
      <p:pic>
        <p:nvPicPr>
          <p:cNvPr id="37" name="Picture 20" descr="13037600009999">
            <a:extLst>
              <a:ext uri="{FF2B5EF4-FFF2-40B4-BE49-F238E27FC236}">
                <a16:creationId xmlns:a16="http://schemas.microsoft.com/office/drawing/2014/main" id="{6D0BB57E-F469-4AF0-A7BD-00492D00D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30042" y="2207200"/>
            <a:ext cx="512129" cy="449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Grafik 37" descr="1752_SmartGuard600Controllers_left1--smprod.jpg">
            <a:extLst>
              <a:ext uri="{FF2B5EF4-FFF2-40B4-BE49-F238E27FC236}">
                <a16:creationId xmlns:a16="http://schemas.microsoft.com/office/drawing/2014/main" id="{41E936B2-1B86-4A85-A7C3-DC8AE5A177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1364" y="1143772"/>
            <a:ext cx="954868" cy="1048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BF01E460-0699-4C6C-B7B9-7108D0DBC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108" y="1046980"/>
            <a:ext cx="93158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100" dirty="0"/>
              <a:t>DCS</a:t>
            </a:r>
          </a:p>
        </p:txBody>
      </p:sp>
      <p:sp>
        <p:nvSpPr>
          <p:cNvPr id="40" name="Line 24">
            <a:extLst>
              <a:ext uri="{FF2B5EF4-FFF2-40B4-BE49-F238E27FC236}">
                <a16:creationId xmlns:a16="http://schemas.microsoft.com/office/drawing/2014/main" id="{FEEE2D93-8752-4367-ACA8-3497231B27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17272" y="3243743"/>
            <a:ext cx="82377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41" name="Line 25">
            <a:extLst>
              <a:ext uri="{FF2B5EF4-FFF2-40B4-BE49-F238E27FC236}">
                <a16:creationId xmlns:a16="http://schemas.microsoft.com/office/drawing/2014/main" id="{C2E8BCD6-1BB4-4E22-BAD0-481A4EFE30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7272" y="3318356"/>
            <a:ext cx="82377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pic>
        <p:nvPicPr>
          <p:cNvPr id="42" name="Grafik 40" descr="kreiselpumpe-mit-magnetkupplung-fur-sauren-basen-und-losungsmittel-39673-2716835.jpg">
            <a:extLst>
              <a:ext uri="{FF2B5EF4-FFF2-40B4-BE49-F238E27FC236}">
                <a16:creationId xmlns:a16="http://schemas.microsoft.com/office/drawing/2014/main" id="{AB29D32E-950B-4E27-AC7C-C344002D2B97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4685" y="2985523"/>
            <a:ext cx="692689" cy="485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Line 24">
            <a:extLst>
              <a:ext uri="{FF2B5EF4-FFF2-40B4-BE49-F238E27FC236}">
                <a16:creationId xmlns:a16="http://schemas.microsoft.com/office/drawing/2014/main" id="{4C79E20D-1952-4FEE-9C2A-9FC3141C4B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68324" y="3242462"/>
            <a:ext cx="676141" cy="12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45" name="Line 25">
            <a:extLst>
              <a:ext uri="{FF2B5EF4-FFF2-40B4-BE49-F238E27FC236}">
                <a16:creationId xmlns:a16="http://schemas.microsoft.com/office/drawing/2014/main" id="{AA1D4D91-AEE7-4281-B998-0E7A22DADD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1202" y="3321660"/>
            <a:ext cx="82377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grpSp>
        <p:nvGrpSpPr>
          <p:cNvPr id="46" name="Gruppieren 50">
            <a:extLst>
              <a:ext uri="{FF2B5EF4-FFF2-40B4-BE49-F238E27FC236}">
                <a16:creationId xmlns:a16="http://schemas.microsoft.com/office/drawing/2014/main" id="{3B087E50-A3B1-4A7C-A0F4-38462CC03D3D}"/>
              </a:ext>
            </a:extLst>
          </p:cNvPr>
          <p:cNvGrpSpPr>
            <a:grpSpLocks/>
          </p:cNvGrpSpPr>
          <p:nvPr/>
        </p:nvGrpSpPr>
        <p:grpSpPr bwMode="auto">
          <a:xfrm>
            <a:off x="3603333" y="3528696"/>
            <a:ext cx="1446490" cy="56425"/>
            <a:chOff x="3740665" y="5642195"/>
            <a:chExt cx="877731" cy="75175"/>
          </a:xfrm>
        </p:grpSpPr>
        <p:sp>
          <p:nvSpPr>
            <p:cNvPr id="47" name="Line 24">
              <a:extLst>
                <a:ext uri="{FF2B5EF4-FFF2-40B4-BE49-F238E27FC236}">
                  <a16:creationId xmlns:a16="http://schemas.microsoft.com/office/drawing/2014/main" id="{91D626F5-26A0-47E5-8440-8EE5E5A1AE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0665" y="5642195"/>
              <a:ext cx="8777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de-DE"/>
            </a:p>
          </p:txBody>
        </p:sp>
        <p:sp>
          <p:nvSpPr>
            <p:cNvPr id="48" name="Line 25">
              <a:extLst>
                <a:ext uri="{FF2B5EF4-FFF2-40B4-BE49-F238E27FC236}">
                  <a16:creationId xmlns:a16="http://schemas.microsoft.com/office/drawing/2014/main" id="{724EF2DB-23E9-40C7-838D-8A10C567F4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0665" y="5717370"/>
              <a:ext cx="8777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de-DE"/>
            </a:p>
          </p:txBody>
        </p:sp>
      </p:grpSp>
      <p:sp>
        <p:nvSpPr>
          <p:cNvPr id="49" name="Line 22">
            <a:extLst>
              <a:ext uri="{FF2B5EF4-FFF2-40B4-BE49-F238E27FC236}">
                <a16:creationId xmlns:a16="http://schemas.microsoft.com/office/drawing/2014/main" id="{A87209C2-24D6-4754-86BD-12A5B881E3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24403" y="977818"/>
            <a:ext cx="2903030" cy="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50" name="Line 23">
            <a:extLst>
              <a:ext uri="{FF2B5EF4-FFF2-40B4-BE49-F238E27FC236}">
                <a16:creationId xmlns:a16="http://schemas.microsoft.com/office/drawing/2014/main" id="{8ED9EF29-1474-4374-B219-BA18AF50C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4403" y="977818"/>
            <a:ext cx="2121" cy="610101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 dirty="0"/>
          </a:p>
        </p:txBody>
      </p:sp>
      <p:sp>
        <p:nvSpPr>
          <p:cNvPr id="51" name="Line 23">
            <a:extLst>
              <a:ext uri="{FF2B5EF4-FFF2-40B4-BE49-F238E27FC236}">
                <a16:creationId xmlns:a16="http://schemas.microsoft.com/office/drawing/2014/main" id="{F8E3AF72-6BC8-4F70-A054-4A3817B23CC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6578" y="971061"/>
            <a:ext cx="0" cy="349340"/>
          </a:xfrm>
          <a:prstGeom prst="line">
            <a:avLst/>
          </a:prstGeom>
          <a:noFill/>
          <a:ln w="19050">
            <a:solidFill>
              <a:srgbClr val="00B05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52" name="Line 20">
            <a:extLst>
              <a:ext uri="{FF2B5EF4-FFF2-40B4-BE49-F238E27FC236}">
                <a16:creationId xmlns:a16="http://schemas.microsoft.com/office/drawing/2014/main" id="{CCF5F97E-67E7-4D4E-8F9B-75A78BD0D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8574" y="4338799"/>
            <a:ext cx="223448" cy="0"/>
          </a:xfrm>
          <a:prstGeom prst="line">
            <a:avLst/>
          </a:prstGeom>
          <a:noFill/>
          <a:ln w="15875">
            <a:solidFill>
              <a:srgbClr val="00B05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53" name="Text Box 18">
            <a:extLst>
              <a:ext uri="{FF2B5EF4-FFF2-40B4-BE49-F238E27FC236}">
                <a16:creationId xmlns:a16="http://schemas.microsoft.com/office/drawing/2014/main" id="{9A4AEA78-E3BD-4079-99A0-E028962D7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108" y="3865724"/>
            <a:ext cx="212706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de-DE" sz="1200" dirty="0" err="1">
                <a:latin typeface="+mn-lt"/>
              </a:rPr>
              <a:t>signal</a:t>
            </a:r>
            <a:r>
              <a:rPr lang="de-DE" sz="1200" dirty="0">
                <a:latin typeface="+mn-lt"/>
              </a:rPr>
              <a:t> </a:t>
            </a:r>
            <a:r>
              <a:rPr lang="de-DE" sz="1200" dirty="0" err="1">
                <a:latin typeface="+mn-lt"/>
              </a:rPr>
              <a:t>from</a:t>
            </a:r>
            <a:r>
              <a:rPr lang="de-DE" sz="1200" dirty="0">
                <a:latin typeface="+mn-lt"/>
              </a:rPr>
              <a:t> </a:t>
            </a:r>
            <a:r>
              <a:rPr lang="de-DE" sz="1200" dirty="0" err="1">
                <a:latin typeface="+mn-lt"/>
              </a:rPr>
              <a:t>field</a:t>
            </a:r>
            <a:r>
              <a:rPr lang="de-DE" sz="1200" dirty="0">
                <a:latin typeface="+mn-lt"/>
              </a:rPr>
              <a:t> / </a:t>
            </a:r>
            <a:r>
              <a:rPr lang="de-DE" sz="1200" dirty="0" err="1">
                <a:latin typeface="+mn-lt"/>
              </a:rPr>
              <a:t>monitoring</a:t>
            </a:r>
            <a:r>
              <a:rPr lang="de-DE" sz="1200" dirty="0">
                <a:latin typeface="+mn-lt"/>
              </a:rPr>
              <a:t> </a:t>
            </a:r>
            <a:r>
              <a:rPr lang="de-DE" sz="1200" dirty="0" err="1">
                <a:latin typeface="+mn-lt"/>
              </a:rPr>
              <a:t>signal</a:t>
            </a:r>
            <a:endParaRPr lang="de-DE" sz="1200" dirty="0">
              <a:latin typeface="+mn-lt"/>
            </a:endParaRPr>
          </a:p>
          <a:p>
            <a:r>
              <a:rPr lang="de-DE" sz="1200" dirty="0" err="1">
                <a:latin typeface="+mn-lt"/>
              </a:rPr>
              <a:t>safety</a:t>
            </a:r>
            <a:r>
              <a:rPr lang="de-DE" sz="1200" dirty="0">
                <a:latin typeface="+mn-lt"/>
              </a:rPr>
              <a:t> </a:t>
            </a:r>
            <a:r>
              <a:rPr lang="de-DE" sz="1200" dirty="0" err="1">
                <a:latin typeface="+mn-lt"/>
              </a:rPr>
              <a:t>related</a:t>
            </a:r>
            <a:r>
              <a:rPr lang="de-DE" sz="1200" dirty="0">
                <a:latin typeface="+mn-lt"/>
              </a:rPr>
              <a:t> </a:t>
            </a:r>
            <a:r>
              <a:rPr lang="de-DE" sz="1200" dirty="0" err="1">
                <a:latin typeface="+mn-lt"/>
              </a:rPr>
              <a:t>signal</a:t>
            </a:r>
            <a:endParaRPr lang="de-DE" sz="1200" dirty="0">
              <a:latin typeface="+mn-lt"/>
            </a:endParaRPr>
          </a:p>
          <a:p>
            <a:r>
              <a:rPr lang="de-DE" sz="1200" dirty="0">
                <a:latin typeface="+mn-lt"/>
              </a:rPr>
              <a:t>Test </a:t>
            </a:r>
            <a:r>
              <a:rPr lang="de-DE" sz="1200" dirty="0" err="1">
                <a:latin typeface="+mn-lt"/>
              </a:rPr>
              <a:t>signal</a:t>
            </a:r>
            <a:endParaRPr lang="de-DE" sz="1200" dirty="0">
              <a:latin typeface="+mn-lt"/>
            </a:endParaRP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13EEEA96-4CB9-431B-8544-56AE3CF3A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5977" y="3147888"/>
            <a:ext cx="1176826" cy="28728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200" dirty="0"/>
              <a:t>overflow tank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EF7AE0-CE46-4247-B4BA-19DBC52D4451}"/>
              </a:ext>
            </a:extLst>
          </p:cNvPr>
          <p:cNvSpPr/>
          <p:nvPr/>
        </p:nvSpPr>
        <p:spPr>
          <a:xfrm>
            <a:off x="5365189" y="914969"/>
            <a:ext cx="3545682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179388">
              <a:spcBef>
                <a:spcPct val="10000"/>
              </a:spcBef>
              <a:defRPr/>
            </a:pPr>
            <a:r>
              <a:rPr lang="en-GB" sz="1600" b="1" kern="0" dirty="0">
                <a:solidFill>
                  <a:srgbClr val="000000"/>
                </a:solidFill>
                <a:latin typeface="Arial Narrow"/>
                <a:cs typeface="Arial"/>
              </a:rPr>
              <a:t>overfill protection vessel </a:t>
            </a:r>
          </a:p>
          <a:p>
            <a:pPr lvl="1" indent="-179388">
              <a:spcBef>
                <a:spcPct val="10000"/>
              </a:spcBef>
              <a:buFontTx/>
              <a:buChar char="-"/>
              <a:defRPr/>
            </a:pPr>
            <a:endParaRPr lang="en-GB" sz="1600" kern="0" dirty="0">
              <a:solidFill>
                <a:srgbClr val="000000"/>
              </a:solidFill>
              <a:latin typeface="Arial Narrow"/>
              <a:cs typeface="Arial"/>
            </a:endParaRPr>
          </a:p>
        </p:txBody>
      </p:sp>
      <p:sp>
        <p:nvSpPr>
          <p:cNvPr id="56" name="Gewitterblitz 55">
            <a:extLst>
              <a:ext uri="{FF2B5EF4-FFF2-40B4-BE49-F238E27FC236}">
                <a16:creationId xmlns:a16="http://schemas.microsoft.com/office/drawing/2014/main" id="{E6231B91-04AE-4F9C-8154-7B9830C4113D}"/>
              </a:ext>
            </a:extLst>
          </p:cNvPr>
          <p:cNvSpPr/>
          <p:nvPr/>
        </p:nvSpPr>
        <p:spPr bwMode="auto">
          <a:xfrm rot="6374864">
            <a:off x="4780781" y="2698970"/>
            <a:ext cx="274060" cy="362249"/>
          </a:xfrm>
          <a:prstGeom prst="lightningBolt">
            <a:avLst/>
          </a:prstGeom>
          <a:solidFill>
            <a:schemeClr val="bg1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BFF60521-4EFD-4D67-A9EC-A5E111CA3DF3}"/>
              </a:ext>
            </a:extLst>
          </p:cNvPr>
          <p:cNvSpPr txBox="1"/>
          <p:nvPr/>
        </p:nvSpPr>
        <p:spPr>
          <a:xfrm>
            <a:off x="6713114" y="3345238"/>
            <a:ext cx="1880552" cy="73866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+mn-lt"/>
              </a:rPr>
              <a:t>additional </a:t>
            </a:r>
            <a:r>
              <a:rPr lang="de-DE" sz="1400" dirty="0" err="1">
                <a:latin typeface="+mn-lt"/>
              </a:rPr>
              <a:t>line</a:t>
            </a:r>
            <a:r>
              <a:rPr lang="de-DE" sz="1400" dirty="0">
                <a:latin typeface="+mn-lt"/>
              </a:rPr>
              <a:t> &amp; </a:t>
            </a:r>
            <a:r>
              <a:rPr lang="de-DE" sz="1400" dirty="0" err="1">
                <a:latin typeface="+mn-lt"/>
              </a:rPr>
              <a:t>load</a:t>
            </a:r>
            <a:r>
              <a:rPr lang="de-DE" sz="1400" dirty="0">
                <a:latin typeface="+mn-lt"/>
              </a:rPr>
              <a:t> </a:t>
            </a:r>
          </a:p>
          <a:p>
            <a:r>
              <a:rPr lang="de-DE" sz="1400" dirty="0" err="1">
                <a:latin typeface="+mn-lt"/>
              </a:rPr>
              <a:t>monitoring</a:t>
            </a:r>
            <a:r>
              <a:rPr lang="de-DE" sz="1400" dirty="0">
                <a:latin typeface="+mn-lt"/>
              </a:rPr>
              <a:t> </a:t>
            </a:r>
            <a:r>
              <a:rPr lang="de-DE" sz="1400" dirty="0" err="1">
                <a:latin typeface="+mn-lt"/>
              </a:rPr>
              <a:t>function</a:t>
            </a:r>
            <a:r>
              <a:rPr lang="de-DE" sz="1400" dirty="0">
                <a:latin typeface="+mn-lt"/>
              </a:rPr>
              <a:t> </a:t>
            </a:r>
            <a:r>
              <a:rPr lang="de-DE" sz="1400" dirty="0" err="1">
                <a:latin typeface="+mn-lt"/>
              </a:rPr>
              <a:t>needed</a:t>
            </a:r>
            <a:r>
              <a:rPr lang="de-DE" sz="1400" dirty="0"/>
              <a:t>!</a:t>
            </a:r>
          </a:p>
        </p:txBody>
      </p:sp>
      <p:sp>
        <p:nvSpPr>
          <p:cNvPr id="60" name="Text Box 23">
            <a:extLst>
              <a:ext uri="{FF2B5EF4-FFF2-40B4-BE49-F238E27FC236}">
                <a16:creationId xmlns:a16="http://schemas.microsoft.com/office/drawing/2014/main" id="{12668C3F-DE57-4382-A7D8-993209658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072" y="1136472"/>
            <a:ext cx="4078287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GB" sz="1200" b="1" u="sng" dirty="0">
                <a:latin typeface="+mn-lt"/>
              </a:rPr>
              <a:t>Example:</a:t>
            </a:r>
          </a:p>
          <a:p>
            <a:r>
              <a:rPr lang="en-GB" sz="1200" b="1" dirty="0">
                <a:latin typeface="+mn-lt"/>
              </a:rPr>
              <a:t>add. overfill protection on an oil tank</a:t>
            </a:r>
          </a:p>
          <a:p>
            <a:endParaRPr lang="en-GB" sz="1200" b="1" dirty="0">
              <a:latin typeface="+mn-lt"/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en-GB" sz="1200" dirty="0">
                <a:latin typeface="+mn-lt"/>
              </a:rPr>
              <a:t> Safety switch off in case of overflow</a:t>
            </a:r>
          </a:p>
          <a:p>
            <a:pPr marL="180975" indent="-180975"/>
            <a:endParaRPr lang="en-GB" sz="1200" dirty="0">
              <a:latin typeface="+mn-lt"/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en-GB" sz="1200" dirty="0">
                <a:latin typeface="+mn-lt"/>
              </a:rPr>
              <a:t> de-energise to safe, to stop the oil inflow </a:t>
            </a:r>
          </a:p>
          <a:p>
            <a:pPr marL="180975" indent="-180975">
              <a:buFont typeface="Wingdings" pitchFamily="2" charset="2"/>
              <a:buChar char="§"/>
            </a:pPr>
            <a:endParaRPr lang="en-GB" sz="1200" dirty="0">
              <a:latin typeface="+mn-lt"/>
            </a:endParaRPr>
          </a:p>
          <a:p>
            <a:pPr marL="180975" indent="-180975">
              <a:buFont typeface="Wingdings" pitchFamily="2" charset="2"/>
              <a:buChar char="§"/>
              <a:tabLst>
                <a:tab pos="1073150" algn="l"/>
              </a:tabLst>
            </a:pPr>
            <a:r>
              <a:rPr lang="en-GB" sz="1200" dirty="0">
                <a:latin typeface="+mn-lt"/>
              </a:rPr>
              <a:t> Safe switch on the pump (energise to safe) </a:t>
            </a:r>
            <a:br>
              <a:rPr lang="en-GB" sz="1200" dirty="0">
                <a:latin typeface="+mn-lt"/>
              </a:rPr>
            </a:br>
            <a:r>
              <a:rPr lang="en-GB" sz="1200" dirty="0">
                <a:latin typeface="+mn-lt"/>
              </a:rPr>
              <a:t> discharge oil until the normal level is reached</a:t>
            </a:r>
          </a:p>
          <a:p>
            <a:pPr marL="638175" lvl="1" indent="-180975">
              <a:buFont typeface="Wingdings" pitchFamily="2" charset="2"/>
              <a:buChar char="§"/>
              <a:tabLst>
                <a:tab pos="1073150" algn="l"/>
              </a:tabLst>
            </a:pPr>
            <a:r>
              <a:rPr lang="en-GB" sz="1200" dirty="0">
                <a:solidFill>
                  <a:srgbClr val="FF0000"/>
                </a:solidFill>
                <a:latin typeface="+mn-lt"/>
              </a:rPr>
              <a:t>Cable break / open wire or short circuit will be not detected!</a:t>
            </a:r>
          </a:p>
        </p:txBody>
      </p:sp>
      <p:sp>
        <p:nvSpPr>
          <p:cNvPr id="61" name="Pfeil: nach unten 60">
            <a:extLst>
              <a:ext uri="{FF2B5EF4-FFF2-40B4-BE49-F238E27FC236}">
                <a16:creationId xmlns:a16="http://schemas.microsoft.com/office/drawing/2014/main" id="{E9493F70-F17C-4342-AA06-7C0BEFA66EAB}"/>
              </a:ext>
            </a:extLst>
          </p:cNvPr>
          <p:cNvSpPr/>
          <p:nvPr/>
        </p:nvSpPr>
        <p:spPr bwMode="auto">
          <a:xfrm>
            <a:off x="7473462" y="2983130"/>
            <a:ext cx="257335" cy="360575"/>
          </a:xfrm>
          <a:prstGeom prst="downArrow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>
              <a:latin typeface="+mn-lt"/>
            </a:endParaRPr>
          </a:p>
        </p:txBody>
      </p:sp>
      <p:pic>
        <p:nvPicPr>
          <p:cNvPr id="58" name="Grafik 57">
            <a:extLst>
              <a:ext uri="{FF2B5EF4-FFF2-40B4-BE49-F238E27FC236}">
                <a16:creationId xmlns:a16="http://schemas.microsoft.com/office/drawing/2014/main" id="{74F79D6C-1B68-46EB-A37E-857B4AAE10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0293" y="1494235"/>
            <a:ext cx="556055" cy="90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18653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F_Folien_Master_DE">
  <a:themeElements>
    <a:clrScheme name="Weidmüller Designfarbe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B8C00"/>
      </a:accent1>
      <a:accent2>
        <a:srgbClr val="767676"/>
      </a:accent2>
      <a:accent3>
        <a:srgbClr val="B9B9B9"/>
      </a:accent3>
      <a:accent4>
        <a:srgbClr val="000000"/>
      </a:accent4>
      <a:accent5>
        <a:srgbClr val="EBB25E"/>
      </a:accent5>
      <a:accent6>
        <a:srgbClr val="717571"/>
      </a:accent6>
      <a:hlink>
        <a:srgbClr val="B9B9B9"/>
      </a:hlink>
      <a:folHlink>
        <a:srgbClr val="EBB25E"/>
      </a:folHlink>
    </a:clrScheme>
    <a:fontScheme name="weidmuelle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noFill/>
          <a:miter lim="800000"/>
          <a:headEnd/>
          <a:tailEnd/>
        </a:ln>
      </a:spPr>
      <a:bodyPr wrap="none" anchor="ctr"/>
      <a:lstStyle>
        <a:defPPr fontAlgn="auto">
          <a:spcBef>
            <a:spcPts val="0"/>
          </a:spcBef>
          <a:spcAft>
            <a:spcPts val="0"/>
          </a:spcAft>
          <a:defRPr>
            <a:latin typeface="+mn-lt"/>
          </a:defRPr>
        </a:defPPr>
      </a:lst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40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weidmüller designfarbe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C7300"/>
      </a:accent1>
      <a:accent2>
        <a:srgbClr val="7D827D"/>
      </a:accent2>
      <a:accent3>
        <a:srgbClr val="AFB4AF"/>
      </a:accent3>
      <a:accent4>
        <a:srgbClr val="000000"/>
      </a:accent4>
      <a:accent5>
        <a:srgbClr val="E6AF5A"/>
      </a:accent5>
      <a:accent6>
        <a:srgbClr val="717571"/>
      </a:accent6>
      <a:hlink>
        <a:srgbClr val="AFB4AF"/>
      </a:hlink>
      <a:folHlink>
        <a:srgbClr val="E6AF5A"/>
      </a:folHlink>
    </a:clrScheme>
    <a:fontScheme name="weidmuelle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SharedContentType xmlns="Microsoft.SharePoint.Taxonomy.ContentTypeSync" SourceId="07d8ac53-89e9-4345-86e3-d26e55befc99" ContentTypeId="0x0101009D36604DDDB58140BA406B9454426FB3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owerPoint presentation" ma:contentTypeID="0x0101009D36604DDDB58140BA406B9454426FB300E9F6F75C188BCE47B97CF9FDDC68EA3C" ma:contentTypeVersion="1" ma:contentTypeDescription="" ma:contentTypeScope="" ma:versionID="651e85ffc2340a0500bff1ffc4666f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C1E001-0621-4E0C-A9AE-DDC71B690F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BF5E13-B317-4E27-9D67-5FFEFB19EC2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761A5F6-1E4C-40A4-BE48-B8599D9AA0A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3290CD5-F42E-4C68-A96E-8AAAE18EB7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F_Slide_Master_16zu9_EN</Template>
  <TotalTime>0</TotalTime>
  <Words>500</Words>
  <Application>Microsoft Office PowerPoint</Application>
  <PresentationFormat>Bildschirmpräsentation (16:9)</PresentationFormat>
  <Paragraphs>74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MS PGothic</vt:lpstr>
      <vt:lpstr>Arial</vt:lpstr>
      <vt:lpstr>Arial Narrow</vt:lpstr>
      <vt:lpstr>Wingdings</vt:lpstr>
      <vt:lpstr>F_Folien_Master_DE</vt:lpstr>
      <vt:lpstr>SIL3 relays with line &amp; load monitoring</vt:lpstr>
      <vt:lpstr>Selling Story</vt:lpstr>
      <vt:lpstr>SIL3 relay with line &amp; load monitoring Safety relay for the process industry</vt:lpstr>
      <vt:lpstr>SIL3 relay with line &amp; load monitoring Safety relay for the process industry</vt:lpstr>
      <vt:lpstr>SIL3 relay with line &amp; load monitoring Safety relay for the process industry </vt:lpstr>
      <vt:lpstr>Applications</vt:lpstr>
      <vt:lpstr>PowerPoint-Präsentation</vt:lpstr>
    </vt:vector>
  </TitlesOfParts>
  <Company>Weidmüller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Scherwitzki, Christina</dc:creator>
  <cp:lastModifiedBy>Wieghofer, Lea</cp:lastModifiedBy>
  <cp:revision>41</cp:revision>
  <dcterms:created xsi:type="dcterms:W3CDTF">2020-01-30T09:32:11Z</dcterms:created>
  <dcterms:modified xsi:type="dcterms:W3CDTF">2020-09-09T07:08:51Z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0x0101009D36604DDDB58140BA406B9454426FB300E9F6F75C188BCE47B97CF9FDDC68EA3C</vt:lpwstr>
  </property>
</Properties>
</file>